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90" r:id="rId3"/>
    <p:sldId id="279" r:id="rId4"/>
    <p:sldId id="277" r:id="rId5"/>
    <p:sldId id="291" r:id="rId6"/>
    <p:sldId id="276" r:id="rId7"/>
    <p:sldId id="257" r:id="rId8"/>
    <p:sldId id="266" r:id="rId9"/>
    <p:sldId id="259" r:id="rId10"/>
    <p:sldId id="261" r:id="rId11"/>
    <p:sldId id="262" r:id="rId12"/>
    <p:sldId id="280" r:id="rId13"/>
    <p:sldId id="263" r:id="rId14"/>
    <p:sldId id="292" r:id="rId15"/>
    <p:sldId id="282" r:id="rId16"/>
    <p:sldId id="274" r:id="rId17"/>
    <p:sldId id="289" r:id="rId18"/>
    <p:sldId id="286" r:id="rId19"/>
    <p:sldId id="288" r:id="rId20"/>
    <p:sldId id="309" r:id="rId21"/>
    <p:sldId id="268" r:id="rId22"/>
    <p:sldId id="278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58"/>
  </p:normalViewPr>
  <p:slideViewPr>
    <p:cSldViewPr snapToGrid="0">
      <p:cViewPr varScale="1">
        <p:scale>
          <a:sx n="96" d="100"/>
          <a:sy n="96" d="100"/>
        </p:scale>
        <p:origin x="16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5CCE8-32F2-C149-8DA8-43EFF7672A7B}" type="datetimeFigureOut">
              <a:rPr lang="en-US" smtClean="0"/>
              <a:t>7/16/25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62724-3D9B-F749-A87A-D0F2A5F18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C48E9-F20C-004A-8E2A-397837201B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7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0096A-82C4-A748-BDCF-6136E04F74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5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A4C9-4186-3507-DB15-F87F3D5E5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>
              <a:lumMod val="85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C634-3CF8-A18F-47F8-499AD3D0B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758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45A9-1D6D-6D9E-7B9D-ACCD1BE8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33063-5AF9-E8B8-36D7-439CEBE4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3D60B-FD3A-36E3-5408-4B94CAE6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8DA3E-8A00-B0ED-BEF8-3F429C0D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AA70-0D17-186C-2F10-89207F8D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21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B87EF-E92C-A336-94CF-DE5A771DA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B874D-0D30-6685-06E8-FAFB7A666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1F7-B4BD-44C2-783A-1C62875C0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5188-9425-8EBB-EF56-5BC97FED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11D90-4D96-4B5F-9264-0B61DA93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1949-6D77-9AF1-9495-086EACF3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136525"/>
            <a:ext cx="7315200" cy="79311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BE52-13E9-49DA-3C7F-4E36AE50E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AA3AD-4747-DD98-3291-B1E0A9DE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B567-A2E6-4C66-0069-8982C92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C03A6-0F40-E753-9621-9488E6D4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F3A3F-4912-C735-0B1D-F3E0A3D3A8EF}"/>
              </a:ext>
            </a:extLst>
          </p:cNvPr>
          <p:cNvSpPr txBox="1"/>
          <p:nvPr userDrawn="1"/>
        </p:nvSpPr>
        <p:spPr>
          <a:xfrm>
            <a:off x="1163782" y="475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9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896F-84C6-C91E-ABD1-96F9F2AA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A77D1-C424-252C-6992-8B6FAE8E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342FD-A0CA-6515-5DA8-ECDFC87E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7864-DEC2-15C3-69BE-1113213C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638F9-CD6D-A9BF-4A13-E73ED0B2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90D7-BDC7-1C57-8F85-ADB87E6DA1A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E670-BDF5-F4DE-A929-59DBA5864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11693-581D-B3A1-A83E-4F355BB2E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F7680-4F22-7953-CBB3-BDBB6B9A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0CF5B-9E48-B229-F6D9-C47EEAE5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CA669-96C4-AA17-6025-31D2E02F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1C58-954A-B69E-AB23-C418AF33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D0B7B-8E5C-6B0A-EC13-9F829FDB6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9DF8F-D7C3-ADBA-7006-39812F345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57CEC-AD59-8840-64A8-83DA870FB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3BCBFC-01BA-3A5F-400C-439F75EF5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29B65-05D1-FF56-4149-12DF167F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58809-7816-C93C-755C-971EDB23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2B01D-E13B-60CD-8930-95622E1D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3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6152-7D29-F7EF-FB48-2321166144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D13E9-772F-C43E-551F-428F4E84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26495-1384-4813-4C8A-A0AE0011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03FA3-997B-3F08-4742-42EFCAF1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2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0C20-1E5A-8862-9C09-5C1EA4A20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25766-A74C-E9C9-DC10-B463E87F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12DBD-5E5E-DE01-88FC-13879732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1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D603-5C91-66EF-62C6-3A549E2A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14BC-F4A1-4758-DD62-A5C0B695F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D722E-2B8A-A385-0898-0BFDEE220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2A365-18CB-7D59-3BE4-01AD1BA4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D8B0-52F8-2050-1ABF-F6B0DE54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0C1BF-CD3F-C665-7D74-9C19108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5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FFDD-EE8F-530D-0654-EA74F7F2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6658B-29DC-1F1E-94EB-99BB942D4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3279A-D6A3-51FC-13A8-5245608F6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C1297-A5CD-40EE-9D3E-D9C169EC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B40B9-45A3-3BD3-F7FA-FE0BE5E9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10809-7694-6AB7-C054-3D851675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220A0-9484-0611-C48B-E869C90B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31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9A129-5AFD-C989-1ADA-8C919C1E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94775"/>
            <a:ext cx="10515600" cy="418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0882F-11EB-62C5-9D73-417B2934E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8ADCC7-412C-C340-BE94-A5F2BD9AFF85}" type="datetimeFigureOut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507B-3837-2443-762F-1A0DA5A95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71F6D-57B3-E57E-A944-BD874383D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word cloud of different colored words&#10;&#10;Description automatically generated">
            <a:extLst>
              <a:ext uri="{FF2B5EF4-FFF2-40B4-BE49-F238E27FC236}">
                <a16:creationId xmlns:a16="http://schemas.microsoft.com/office/drawing/2014/main" id="{359A22C0-1A88-04CD-7090-A9EAA8C13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65" y="147283"/>
            <a:ext cx="3861100" cy="1744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17430-171D-9F77-35A4-92F7D16200D2}"/>
              </a:ext>
            </a:extLst>
          </p:cNvPr>
          <p:cNvSpPr txBox="1"/>
          <p:nvPr userDrawn="1"/>
        </p:nvSpPr>
        <p:spPr>
          <a:xfrm>
            <a:off x="177500" y="249923"/>
            <a:ext cx="194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KY-INBRE NGS Workshop</a:t>
            </a:r>
          </a:p>
        </p:txBody>
      </p:sp>
    </p:spTree>
    <p:extLst>
      <p:ext uri="{BB962C8B-B14F-4D97-AF65-F5344CB8AC3E}">
        <p14:creationId xmlns:p14="http://schemas.microsoft.com/office/powerpoint/2010/main" val="25852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495C8B-BD02-E0DB-22EE-BE31B84E0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7441"/>
            <a:ext cx="9144000" cy="1262522"/>
          </a:xfrm>
        </p:spPr>
        <p:txBody>
          <a:bodyPr/>
          <a:lstStyle/>
          <a:p>
            <a:r>
              <a:rPr lang="en-US" dirty="0" err="1"/>
              <a:t>RNAseq</a:t>
            </a:r>
            <a:r>
              <a:rPr lang="en-US" dirty="0"/>
              <a:t>/Variant Calling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C69A672-ABFA-745B-9AD2-32D75D4C55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8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432" y="274639"/>
            <a:ext cx="6996224" cy="897531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sam</a:t>
            </a:r>
            <a:r>
              <a:rPr lang="en-US" dirty="0"/>
              <a:t> fields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560" b="-5560"/>
          <a:stretch>
            <a:fillRect/>
          </a:stretch>
        </p:blipFill>
        <p:spPr>
          <a:xfrm>
            <a:off x="3703674" y="1153493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258726" y="5634980"/>
            <a:ext cx="11522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I8MVR:53:837  0  17_dna:chromosome	14090858	255	21M	* 0	0  TAACTACGAATACCTGTCGAT	**%-**,00%-*-%---*-*-	NM:i:7  XX:Z:C5T3C2T2CT2C  </a:t>
            </a:r>
            <a:r>
              <a:rPr lang="en-US" dirty="0" err="1">
                <a:latin typeface="Courier New"/>
                <a:cs typeface="Courier New"/>
              </a:rPr>
              <a:t>XM:Z:h</a:t>
            </a:r>
            <a:r>
              <a:rPr lang="en-US" dirty="0">
                <a:latin typeface="Courier New"/>
                <a:cs typeface="Courier New"/>
              </a:rPr>
              <a:t>..H......</a:t>
            </a:r>
            <a:r>
              <a:rPr lang="en-US" dirty="0" err="1">
                <a:latin typeface="Courier New"/>
                <a:cs typeface="Courier New"/>
              </a:rPr>
              <a:t>h.H.</a:t>
            </a:r>
            <a:r>
              <a:rPr lang="en-US" dirty="0">
                <a:latin typeface="Courier New"/>
                <a:cs typeface="Courier New"/>
              </a:rPr>
              <a:t>..x...h	XR:Z:CT  XG:Z:CT</a:t>
            </a:r>
          </a:p>
        </p:txBody>
      </p:sp>
    </p:spTree>
    <p:extLst>
      <p:ext uri="{BB962C8B-B14F-4D97-AF65-F5344CB8AC3E}">
        <p14:creationId xmlns:p14="http://schemas.microsoft.com/office/powerpoint/2010/main" val="2368762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98669"/>
            <a:ext cx="7315200" cy="977237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sam</a:t>
            </a:r>
            <a:r>
              <a:rPr lang="en-US" dirty="0"/>
              <a:t> (bitwise) flags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9316260" y="2307472"/>
            <a:ext cx="1680632" cy="4525963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1+2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0+4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1+4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0+2+4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1+2+4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0+8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1+8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0+2+8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1+2+8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0+4+8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1+4+8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0+2+4+8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1+2+4+8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…etc.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791318" y="2070400"/>
            <a:ext cx="2562482" cy="4637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6075" y="2104656"/>
            <a:ext cx="6980125" cy="4603531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1709738" indent="-1709738">
              <a:buNone/>
              <a:tabLst>
                <a:tab pos="685800" algn="l"/>
              </a:tabLst>
            </a:pPr>
            <a:r>
              <a:rPr lang="en-US" sz="1600" b="1" dirty="0"/>
              <a:t>Hex</a:t>
            </a:r>
            <a:r>
              <a:rPr lang="en-US" sz="1600" dirty="0"/>
              <a:t>	</a:t>
            </a:r>
            <a:r>
              <a:rPr lang="en-US" sz="1600" b="1" dirty="0"/>
              <a:t>Decimal</a:t>
            </a:r>
            <a:r>
              <a:rPr lang="en-US" sz="1600" dirty="0"/>
              <a:t>	</a:t>
            </a:r>
            <a:r>
              <a:rPr lang="en-US" sz="1600" b="1" dirty="0"/>
              <a:t>Description</a:t>
            </a:r>
            <a:r>
              <a:rPr lang="en-US" sz="1600" dirty="0"/>
              <a:t>	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0x1	1	template having multiple segments in sequencing	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0x2	2	each segment properly aligned according to the aligner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0x4	4	segment unmapped	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0x8	8	next segment in the template unmapped	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0x10	16	SEQ being reverse complemented	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0x20	32	SEQ of the next segment in the template being reversed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0x40	64	the first segment in the template	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0x80	128	the last segment in the template	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0x100	256	secondary alignment	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0x200	512	not passing quality controls	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0x400	1024	PCR or optical duplicate	</a:t>
            </a:r>
          </a:p>
          <a:p>
            <a:pPr marL="1709738" indent="-1709738">
              <a:buNone/>
              <a:tabLst>
                <a:tab pos="1028700" algn="ctr"/>
              </a:tabLst>
            </a:pPr>
            <a:r>
              <a:rPr lang="en-US" sz="1600" dirty="0"/>
              <a:t>0x800	2048	supplementary alignment</a:t>
            </a:r>
          </a:p>
        </p:txBody>
      </p:sp>
    </p:spTree>
    <p:extLst>
      <p:ext uri="{BB962C8B-B14F-4D97-AF65-F5344CB8AC3E}">
        <p14:creationId xmlns:p14="http://schemas.microsoft.com/office/powerpoint/2010/main" val="196195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10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106" y="274639"/>
            <a:ext cx="7634178" cy="897531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sam</a:t>
            </a:r>
            <a:r>
              <a:rPr lang="en-US" dirty="0"/>
              <a:t> flag decoded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31585" y="1917512"/>
            <a:ext cx="8521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M01478:116:000000000-AB84U:1:2101:18669:27082	409	Chromosome_8.1	36	0	148M	*	0	0	TGTGGAAGTCGTCAAGGGCTGTCGCTGAATTCTTGAAGTTTTCAGCCGGGTACCACGTGTCGTCTGGATCACATCC</a:t>
            </a:r>
          </a:p>
          <a:p>
            <a:r>
              <a:rPr lang="en-US" sz="1200" dirty="0">
                <a:latin typeface="Courier New"/>
                <a:cs typeface="Courier New"/>
              </a:rPr>
              <a:t>TTGCCATGCGACCTGGTATTGCAATGTCTTACTCCGGCCAAATAATCGGGACGCTAAAACTTTATCGACCAC	HHHHHGGGGGHHHGHG</a:t>
            </a:r>
          </a:p>
          <a:p>
            <a:r>
              <a:rPr lang="en-US" sz="1200" dirty="0">
                <a:latin typeface="Courier New"/>
                <a:cs typeface="Courier New"/>
              </a:rPr>
              <a:t>HHF@BBDHHHHHHHHHGHG3HGHHGHGECFDHHHHHEHHGGGGGGGHHHHHHHHHHHHGGHGHHGGGGGGFGHHHFHEHHGGHHHHHHHHGGGGGGHHHHHHGGGGGGEEFGGGGGGGFGFAABCBFBBAAA	AS:i:0	XN:i:0	XM:i:0	XO:i:0	X</a:t>
            </a:r>
          </a:p>
          <a:p>
            <a:r>
              <a:rPr lang="en-US" sz="1200" dirty="0">
                <a:latin typeface="Courier New"/>
                <a:cs typeface="Courier New"/>
              </a:rPr>
              <a:t>G:i:0  NM:i:0	MD:Z:4GC143	YT:Z:UU	NH:i:11	CC:Z:Chromosome_8.2	CP:i:6379007	HI:i:0</a:t>
            </a:r>
          </a:p>
        </p:txBody>
      </p:sp>
      <p:sp>
        <p:nvSpPr>
          <p:cNvPr id="9" name="Oval 8"/>
          <p:cNvSpPr/>
          <p:nvPr/>
        </p:nvSpPr>
        <p:spPr>
          <a:xfrm>
            <a:off x="7706343" y="1843016"/>
            <a:ext cx="435668" cy="43566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CC10E-14ED-3F49-9CD1-44E63CA06A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426" y="2227972"/>
            <a:ext cx="6997148" cy="42508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443" y="3887443"/>
            <a:ext cx="8229600" cy="931863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77500" lnSpcReduction="20000"/>
          </a:bodyPr>
          <a:lstStyle/>
          <a:p>
            <a:r>
              <a:rPr lang="en-US" dirty="0"/>
              <a:t>409 = 1 + 8 + 16 + 128 + 256 </a:t>
            </a:r>
          </a:p>
          <a:p>
            <a:r>
              <a:rPr lang="en-US" dirty="0"/>
              <a:t>read paired; mate unmapped; read reverse strand; second in pair; not primary alignment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9" grpId="1" animBg="1"/>
      <p:bldP spid="3" grpId="0" uiExpand="1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50F-CDE2-F048-B60F-47FD0207AE0F}"/>
              </a:ext>
            </a:extLst>
          </p:cNvPr>
          <p:cNvSpPr/>
          <p:nvPr/>
        </p:nvSpPr>
        <p:spPr>
          <a:xfrm>
            <a:off x="1743456" y="1698903"/>
            <a:ext cx="86319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A00609:213:HWHHJDSXY:3:1660:27823:24032 163 chr1 25791 1 75M1I74M = 25929 288 CAACCAGGTAACTACCGTAACGCCGGCTAGGCCGGCCACCACCCGTTTTACGGGGCGGAGAGTTTGTTACTGGAAGGGGGCCTTCAGGTCTGCCATTTTTCGGTGGCTCGCCCTCTGGACCCGGCCGCCGGGGGATTCCTTCGGCTCACG FFFFFFFFFFFFFFFFFFFFFFFFFFFF,FFFFFFFFFFFFFFFFFFFFFFFFFFFFFFFFFFFFFFFFFFFFFFFF:FFFFFFFFFFFFFFFFFFF,FF,FFFFFFFFFFFF:FFFFFFFFFFFFFFFFFFFF:FFFFFFFFFFFFFFF MD:Z:99A49 RG:Z:Br127.11 XG:i:1NM:i:2 XM:i:1 XN:i:0 XO:i:1 AS:i:285 XS:i:295 YS:i:300 YT:Z:CP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136525"/>
            <a:ext cx="7315200" cy="1250077"/>
          </a:xfrm>
        </p:spPr>
        <p:txBody>
          <a:bodyPr>
            <a:normAutofit fontScale="90000"/>
          </a:bodyPr>
          <a:lstStyle/>
          <a:p>
            <a:r>
              <a:rPr lang="en-US" dirty="0"/>
              <a:t>Concise Idiosyncratic Gapped Alignment Report (CIGAR)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17771" b="-17771"/>
          <a:stretch>
            <a:fillRect/>
          </a:stretch>
        </p:blipFill>
        <p:spPr>
          <a:xfrm>
            <a:off x="1981200" y="2705018"/>
            <a:ext cx="8229600" cy="4525963"/>
          </a:xfr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ABAB20-B0C3-5146-9D5A-85B84D6C6111}"/>
              </a:ext>
            </a:extLst>
          </p:cNvPr>
          <p:cNvSpPr/>
          <p:nvPr/>
        </p:nvSpPr>
        <p:spPr>
          <a:xfrm>
            <a:off x="7827264" y="1646884"/>
            <a:ext cx="1024128" cy="3526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34A09-3EC3-BB49-B8FF-ED0CB7F7F27F}"/>
              </a:ext>
            </a:extLst>
          </p:cNvPr>
          <p:cNvSpPr txBox="1"/>
          <p:nvPr/>
        </p:nvSpPr>
        <p:spPr>
          <a:xfrm>
            <a:off x="7557115" y="2969395"/>
            <a:ext cx="1862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CIGAR string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739C55C4-306D-C945-9FC9-394D7703869D}"/>
              </a:ext>
            </a:extLst>
          </p:cNvPr>
          <p:cNvSpPr/>
          <p:nvPr/>
        </p:nvSpPr>
        <p:spPr>
          <a:xfrm>
            <a:off x="8253984" y="1999488"/>
            <a:ext cx="207264" cy="98755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F01E75-C30F-AA47-A079-0B5671F401E8}"/>
              </a:ext>
            </a:extLst>
          </p:cNvPr>
          <p:cNvSpPr/>
          <p:nvPr/>
        </p:nvSpPr>
        <p:spPr>
          <a:xfrm>
            <a:off x="1706880" y="2743201"/>
            <a:ext cx="1298448" cy="352605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3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82F5-26D2-E948-AC87-847C9295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228" y="274638"/>
            <a:ext cx="6021572" cy="967566"/>
          </a:xfrm>
        </p:spPr>
        <p:txBody>
          <a:bodyPr/>
          <a:lstStyle/>
          <a:p>
            <a:r>
              <a:rPr lang="en-US" dirty="0"/>
              <a:t>Today’s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DF561-474C-8344-A639-83188B80C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24" y="1393167"/>
            <a:ext cx="8229600" cy="4525963"/>
          </a:xfrm>
        </p:spPr>
        <p:txBody>
          <a:bodyPr>
            <a:normAutofit/>
          </a:bodyPr>
          <a:lstStyle/>
          <a:p>
            <a:r>
              <a:rPr lang="en-US" sz="3000" dirty="0"/>
              <a:t>Perform a reference-based assembly of transcripts from the fungus </a:t>
            </a:r>
            <a:r>
              <a:rPr lang="en-US" sz="3000" i="1" dirty="0" err="1"/>
              <a:t>Magnaporthe</a:t>
            </a:r>
            <a:r>
              <a:rPr lang="en-US" sz="3000" i="1" dirty="0"/>
              <a:t> </a:t>
            </a:r>
            <a:r>
              <a:rPr lang="en-US" sz="3000" i="1" dirty="0" err="1"/>
              <a:t>oryzae</a:t>
            </a:r>
            <a:r>
              <a:rPr lang="en-US" sz="3000" i="1" dirty="0"/>
              <a:t> </a:t>
            </a:r>
            <a:r>
              <a:rPr lang="en-US" sz="3000" dirty="0"/>
              <a:t>using reads from fungus grown in culture versus </a:t>
            </a:r>
            <a:r>
              <a:rPr lang="en-US" sz="3000" i="1" dirty="0"/>
              <a:t>in planta</a:t>
            </a:r>
            <a:r>
              <a:rPr lang="en-US" sz="3000" dirty="0"/>
              <a:t> </a:t>
            </a:r>
          </a:p>
          <a:p>
            <a:r>
              <a:rPr lang="en-US" sz="3000" dirty="0"/>
              <a:t>Identify new genes</a:t>
            </a:r>
          </a:p>
          <a:p>
            <a:r>
              <a:rPr lang="en-US" sz="3000" dirty="0"/>
              <a:t>Perform differential expression analysis</a:t>
            </a:r>
          </a:p>
          <a:p>
            <a:r>
              <a:rPr lang="en-US" sz="3000" dirty="0"/>
              <a:t>Identify genetic variants (70-15 vs. FR13)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3A08E-77B2-CD41-86BB-B5BCF5BC2C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370309" y="5141343"/>
            <a:ext cx="6862982" cy="153308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2C6A31-8220-BB4C-8000-264093DB76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3252" y="5118931"/>
            <a:ext cx="4889498" cy="15751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BCD59-94BC-D201-39B6-1F538511BF26}"/>
              </a:ext>
            </a:extLst>
          </p:cNvPr>
          <p:cNvSpPr txBox="1"/>
          <p:nvPr/>
        </p:nvSpPr>
        <p:spPr>
          <a:xfrm>
            <a:off x="1133691" y="5118931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70-15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ADE8-2FA4-8C17-DC3C-306CFF59095C}"/>
              </a:ext>
            </a:extLst>
          </p:cNvPr>
          <p:cNvSpPr txBox="1"/>
          <p:nvPr/>
        </p:nvSpPr>
        <p:spPr>
          <a:xfrm>
            <a:off x="10339684" y="511893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FR13</a:t>
            </a:r>
          </a:p>
        </p:txBody>
      </p:sp>
    </p:spTree>
    <p:extLst>
      <p:ext uri="{BB962C8B-B14F-4D97-AF65-F5344CB8AC3E}">
        <p14:creationId xmlns:p14="http://schemas.microsoft.com/office/powerpoint/2010/main" val="28317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221585"/>
            <a:ext cx="7315200" cy="1033056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480" y="2019301"/>
            <a:ext cx="8229600" cy="4838699"/>
          </a:xfrm>
        </p:spPr>
        <p:txBody>
          <a:bodyPr>
            <a:normAutofit/>
          </a:bodyPr>
          <a:lstStyle/>
          <a:p>
            <a:r>
              <a:rPr lang="en-US" dirty="0" err="1"/>
              <a:t>RNASeq</a:t>
            </a:r>
            <a:r>
              <a:rPr lang="en-US" dirty="0"/>
              <a:t> reads:</a:t>
            </a:r>
          </a:p>
          <a:p>
            <a:pPr lvl="1"/>
            <a:r>
              <a:rPr lang="en-US" dirty="0"/>
              <a:t>mRNA from </a:t>
            </a:r>
            <a:r>
              <a:rPr lang="en-US" i="1" dirty="0" err="1"/>
              <a:t>Magnaporthe</a:t>
            </a:r>
            <a:r>
              <a:rPr lang="en-US" i="1" dirty="0"/>
              <a:t> </a:t>
            </a:r>
            <a:r>
              <a:rPr lang="en-US" i="1" dirty="0" err="1"/>
              <a:t>oryzae</a:t>
            </a:r>
            <a:r>
              <a:rPr lang="en-US" dirty="0"/>
              <a:t> grown in liquid culture (3 replicates)</a:t>
            </a:r>
          </a:p>
          <a:p>
            <a:pPr lvl="1"/>
            <a:r>
              <a:rPr lang="en-US" dirty="0"/>
              <a:t>mRNA from </a:t>
            </a:r>
            <a:r>
              <a:rPr lang="en-US" i="1" dirty="0"/>
              <a:t>M. </a:t>
            </a:r>
            <a:r>
              <a:rPr lang="en-US" i="1" dirty="0" err="1"/>
              <a:t>oryzae</a:t>
            </a:r>
            <a:r>
              <a:rPr lang="en-US" dirty="0"/>
              <a:t> growing in rice plants (3 reps) (.</a:t>
            </a:r>
            <a:r>
              <a:rPr lang="en-US" dirty="0" err="1"/>
              <a:t>fastq.gz</a:t>
            </a:r>
            <a:r>
              <a:rPr lang="en-US" dirty="0"/>
              <a:t> files)</a:t>
            </a:r>
          </a:p>
          <a:p>
            <a:r>
              <a:rPr lang="en-US" dirty="0"/>
              <a:t>Reference genome:</a:t>
            </a:r>
            <a:endParaRPr lang="en-US" i="1" dirty="0"/>
          </a:p>
          <a:p>
            <a:pPr lvl="1"/>
            <a:r>
              <a:rPr lang="en-US" i="1" dirty="0"/>
              <a:t>M. </a:t>
            </a:r>
            <a:r>
              <a:rPr lang="en-US" i="1" dirty="0" err="1"/>
              <a:t>oryzae</a:t>
            </a:r>
            <a:r>
              <a:rPr lang="en-US" dirty="0"/>
              <a:t> genome sequence (.</a:t>
            </a:r>
            <a:r>
              <a:rPr lang="en-US" dirty="0" err="1"/>
              <a:t>fasta</a:t>
            </a:r>
            <a:r>
              <a:rPr lang="en-US" dirty="0"/>
              <a:t> file)</a:t>
            </a:r>
          </a:p>
          <a:p>
            <a:r>
              <a:rPr lang="en-US" dirty="0"/>
              <a:t>Genome annotation:</a:t>
            </a:r>
          </a:p>
          <a:p>
            <a:pPr lvl="1"/>
            <a:r>
              <a:rPr lang="en-US" dirty="0"/>
              <a:t>List of known genes and their genomic coordinates (.</a:t>
            </a:r>
            <a:r>
              <a:rPr lang="en-US" dirty="0" err="1"/>
              <a:t>gtf</a:t>
            </a:r>
            <a:r>
              <a:rPr lang="en-US" dirty="0"/>
              <a:t> file)</a:t>
            </a:r>
          </a:p>
        </p:txBody>
      </p:sp>
    </p:spTree>
    <p:extLst>
      <p:ext uri="{BB962C8B-B14F-4D97-AF65-F5344CB8AC3E}">
        <p14:creationId xmlns:p14="http://schemas.microsoft.com/office/powerpoint/2010/main" val="194624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797" y="1991132"/>
            <a:ext cx="8959365" cy="5052848"/>
          </a:xfrm>
        </p:spPr>
        <p:txBody>
          <a:bodyPr>
            <a:normAutofit/>
          </a:bodyPr>
          <a:lstStyle/>
          <a:p>
            <a:r>
              <a:rPr lang="en-US" dirty="0"/>
              <a:t>Resequencing studies (DNA)</a:t>
            </a:r>
          </a:p>
          <a:p>
            <a:pPr lvl="1"/>
            <a:r>
              <a:rPr lang="en-US" dirty="0"/>
              <a:t>Guiding genome assembly</a:t>
            </a:r>
          </a:p>
          <a:p>
            <a:pPr lvl="1"/>
            <a:r>
              <a:rPr lang="en-US" dirty="0"/>
              <a:t>Variant discovery (SNPs, indels)</a:t>
            </a:r>
          </a:p>
          <a:p>
            <a:pPr lvl="1"/>
            <a:r>
              <a:rPr lang="en-US" dirty="0"/>
              <a:t>Structural variation</a:t>
            </a:r>
          </a:p>
          <a:p>
            <a:pPr lvl="2"/>
            <a:r>
              <a:rPr lang="en-US" dirty="0"/>
              <a:t>Insertions, deletions, duplications, inversions, translocations</a:t>
            </a:r>
          </a:p>
          <a:p>
            <a:r>
              <a:rPr lang="en-US" dirty="0" err="1"/>
              <a:t>RNAseq</a:t>
            </a:r>
            <a:r>
              <a:rPr lang="en-US" dirty="0"/>
              <a:t>, </a:t>
            </a:r>
            <a:r>
              <a:rPr lang="en-US" dirty="0" err="1"/>
              <a:t>ChIPseq</a:t>
            </a:r>
            <a:r>
              <a:rPr lang="en-US" dirty="0"/>
              <a:t>, </a:t>
            </a:r>
            <a:r>
              <a:rPr lang="en-US" dirty="0" err="1"/>
              <a:t>MeDIPseq</a:t>
            </a:r>
            <a:endParaRPr lang="en-US" dirty="0"/>
          </a:p>
          <a:p>
            <a:r>
              <a:rPr lang="en-US" dirty="0"/>
              <a:t>Bisulfite sequencing (BS-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Convert cytosines to thymine (C </a:t>
            </a:r>
            <a:r>
              <a:rPr lang="en-US" dirty="0">
                <a:sym typeface="Wingdings"/>
              </a:rPr>
              <a:t></a:t>
            </a:r>
            <a:r>
              <a:rPr lang="en-US" sz="3200" dirty="0">
                <a:sym typeface="Wingdings"/>
              </a:rPr>
              <a:t> U </a:t>
            </a:r>
            <a:r>
              <a:rPr lang="en-US" dirty="0">
                <a:sym typeface="Wingdings"/>
              </a:rPr>
              <a:t></a:t>
            </a:r>
            <a:r>
              <a:rPr lang="en-US" sz="3200" dirty="0">
                <a:sym typeface="Wingdings"/>
              </a:rPr>
              <a:t> T; </a:t>
            </a:r>
            <a:r>
              <a:rPr lang="en-US" sz="3200" baseline="30000" dirty="0" err="1">
                <a:sym typeface="Wingdings"/>
              </a:rPr>
              <a:t>m</a:t>
            </a:r>
            <a:r>
              <a:rPr lang="en-US" sz="3200" dirty="0" err="1">
                <a:sym typeface="Wingdings"/>
              </a:rPr>
              <a:t>C</a:t>
            </a:r>
            <a:r>
              <a:rPr lang="en-US" sz="3200" dirty="0">
                <a:sym typeface="Wingdings"/>
              </a:rPr>
              <a:t> </a:t>
            </a:r>
            <a:r>
              <a:rPr lang="en-US" dirty="0">
                <a:sym typeface="Wingdings"/>
              </a:rPr>
              <a:t></a:t>
            </a:r>
            <a:r>
              <a:rPr lang="en-US" sz="3200" dirty="0">
                <a:sym typeface="Wingdings"/>
              </a:rPr>
              <a:t> C </a:t>
            </a:r>
            <a:r>
              <a:rPr lang="en-US" dirty="0">
                <a:sym typeface="Wingdings"/>
              </a:rPr>
              <a:t></a:t>
            </a:r>
            <a:r>
              <a:rPr lang="en-US" sz="3200" dirty="0">
                <a:sym typeface="Wingdings"/>
              </a:rPr>
              <a:t> C)</a:t>
            </a:r>
            <a:endParaRPr lang="en-US" sz="3200" dirty="0"/>
          </a:p>
          <a:p>
            <a:pPr lvl="1"/>
            <a:r>
              <a:rPr lang="en-US" dirty="0"/>
              <a:t>Map reads to a “bisulfite-converted” reference)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5837C7-8CF5-5A51-8E04-B8A837FC62B9}"/>
              </a:ext>
            </a:extLst>
          </p:cNvPr>
          <p:cNvSpPr txBox="1">
            <a:spLocks/>
          </p:cNvSpPr>
          <p:nvPr/>
        </p:nvSpPr>
        <p:spPr>
          <a:xfrm>
            <a:off x="4138047" y="142043"/>
            <a:ext cx="7402923" cy="14387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Map Reads to the Indexed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147195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505" y="3519538"/>
            <a:ext cx="5672328" cy="1545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1636" y="274639"/>
            <a:ext cx="7500100" cy="905233"/>
          </a:xfrm>
        </p:spPr>
        <p:txBody>
          <a:bodyPr>
            <a:normAutofit/>
          </a:bodyPr>
          <a:lstStyle/>
          <a:p>
            <a:r>
              <a:rPr lang="en-US" sz="4000" dirty="0"/>
              <a:t>Module 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68413" y="4739148"/>
            <a:ext cx="198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 genome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8734" y="3379839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87" y="1511539"/>
            <a:ext cx="8229600" cy="51742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searchable index of the genome sequence (</a:t>
            </a:r>
            <a:r>
              <a:rPr lang="en-US" b="1" dirty="0"/>
              <a:t>hisat2-build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Align </a:t>
            </a:r>
            <a:r>
              <a:rPr lang="en-US" dirty="0" err="1"/>
              <a:t>RNAseq</a:t>
            </a:r>
            <a:r>
              <a:rPr lang="en-US" dirty="0"/>
              <a:t> reads with the index (</a:t>
            </a:r>
            <a:r>
              <a:rPr lang="en-US" b="1" dirty="0"/>
              <a:t>hisat2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mappings with known gene locations (.</a:t>
            </a:r>
            <a:r>
              <a:rPr lang="en-US" dirty="0" err="1">
                <a:sym typeface="Wingdings"/>
              </a:rPr>
              <a:t>gtf</a:t>
            </a:r>
            <a:r>
              <a:rPr lang="en-US" dirty="0">
                <a:sym typeface="Wingdings"/>
              </a:rPr>
              <a:t> file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 err="1"/>
              <a:t>stringtie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084440" y="3106994"/>
            <a:ext cx="7816643" cy="214343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4227870" y="4286866"/>
            <a:ext cx="0" cy="196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906297" y="4286866"/>
            <a:ext cx="0" cy="196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6105832" y="4286866"/>
            <a:ext cx="0" cy="196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990735" y="4286866"/>
            <a:ext cx="0" cy="196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9E83868-1458-614D-EFF0-A0B14C882A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510" y="3519540"/>
            <a:ext cx="5672328" cy="1545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12C9F-08EA-BA77-6A80-7B708BC8A23E}"/>
              </a:ext>
            </a:extLst>
          </p:cNvPr>
          <p:cNvSpPr txBox="1"/>
          <p:nvPr/>
        </p:nvSpPr>
        <p:spPr>
          <a:xfrm>
            <a:off x="5936128" y="443338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C90C0-9F57-CC4A-F0E7-515693658E3F}"/>
              </a:ext>
            </a:extLst>
          </p:cNvPr>
          <p:cNvSpPr txBox="1"/>
          <p:nvPr/>
        </p:nvSpPr>
        <p:spPr>
          <a:xfrm>
            <a:off x="6886744" y="441485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99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69632" y="1183692"/>
            <a:ext cx="7840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Merge transcript assemblies (</a:t>
            </a:r>
            <a:r>
              <a:rPr lang="en-US" sz="2800" b="1" dirty="0" err="1"/>
              <a:t>stringtie</a:t>
            </a:r>
            <a:r>
              <a:rPr lang="en-US" sz="2800" b="1" dirty="0"/>
              <a:t> --merge</a:t>
            </a:r>
            <a:r>
              <a:rPr lang="en-US" sz="2800" dirty="0"/>
              <a:t>) </a:t>
            </a:r>
            <a:r>
              <a:rPr lang="en-US" sz="2800" dirty="0">
                <a:sym typeface="Wingdings"/>
              </a:rPr>
              <a:t> </a:t>
            </a:r>
            <a:r>
              <a:rPr lang="en-US" sz="2800" dirty="0" err="1">
                <a:sym typeface="Wingdings"/>
              </a:rPr>
              <a:t>merged.gtf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8046" y="210507"/>
            <a:ext cx="7461418" cy="905233"/>
          </a:xfrm>
        </p:spPr>
        <p:txBody>
          <a:bodyPr>
            <a:normAutofit/>
          </a:bodyPr>
          <a:lstStyle/>
          <a:p>
            <a:r>
              <a:rPr lang="en-US" dirty="0"/>
              <a:t>Collate transcript alignment info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01830" y="2404012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91997" y="324712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Dataset 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91997" y="427951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356021" y="2360577"/>
            <a:ext cx="7629832" cy="36125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931" y="2549855"/>
            <a:ext cx="5672328" cy="3282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35040" y="5283368"/>
            <a:ext cx="2453640" cy="259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6311154" y="2669801"/>
            <a:ext cx="2000739" cy="2582490"/>
            <a:chOff x="4787153" y="2640945"/>
            <a:chExt cx="2000739" cy="258249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5217074" y="3856260"/>
              <a:ext cx="0" cy="13671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974784" y="3615707"/>
              <a:ext cx="0" cy="16017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810817" y="5018983"/>
              <a:ext cx="0" cy="19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395374" y="3866776"/>
              <a:ext cx="0" cy="13506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094621" y="2640945"/>
              <a:ext cx="0" cy="25765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787892" y="2640945"/>
              <a:ext cx="0" cy="25765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6590668" y="2862729"/>
              <a:ext cx="0" cy="235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885444" y="2862729"/>
              <a:ext cx="0" cy="235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479044" y="2862729"/>
              <a:ext cx="0" cy="235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393442" y="3621741"/>
              <a:ext cx="0" cy="15957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5683381" y="5002306"/>
              <a:ext cx="243" cy="2133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787153" y="2647576"/>
              <a:ext cx="0" cy="22411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396753" y="2862729"/>
              <a:ext cx="0" cy="878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396753" y="2647576"/>
              <a:ext cx="0" cy="956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5639997" y="5520836"/>
            <a:ext cx="198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 genome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6080" y="5205077"/>
            <a:ext cx="112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gene</a:t>
            </a:r>
          </a:p>
        </p:txBody>
      </p:sp>
    </p:spTree>
    <p:extLst>
      <p:ext uri="{BB962C8B-B14F-4D97-AF65-F5344CB8AC3E}">
        <p14:creationId xmlns:p14="http://schemas.microsoft.com/office/powerpoint/2010/main" val="144523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build="allAtOnce"/>
      <p:bldP spid="32" grpId="0"/>
      <p:bldP spid="33" grpId="0"/>
      <p:bldP spid="34" grpId="0"/>
      <p:bldP spid="36" grpId="0" animBg="1"/>
      <p:bldP spid="6" grpId="0" animBg="1"/>
      <p:bldP spid="6" grpId="1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050" y="274638"/>
            <a:ext cx="7144719" cy="1063832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transcript abundance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9526" y="1959131"/>
            <a:ext cx="8479766" cy="4410672"/>
          </a:xfrm>
        </p:spPr>
        <p:txBody>
          <a:bodyPr>
            <a:normAutofit lnSpcReduction="10000"/>
          </a:bodyPr>
          <a:lstStyle/>
          <a:p>
            <a:pPr>
              <a:spcBef>
                <a:spcPts val="1320"/>
              </a:spcBef>
            </a:pPr>
            <a:r>
              <a:rPr lang="en-US" dirty="0"/>
              <a:t>Identify genes that are differentially expressed in liquid-grown mycelium versus </a:t>
            </a:r>
            <a:r>
              <a:rPr lang="en-US" i="1" dirty="0"/>
              <a:t>in planta</a:t>
            </a:r>
          </a:p>
          <a:p>
            <a:pPr lvl="1">
              <a:spcBef>
                <a:spcPts val="1320"/>
              </a:spcBef>
            </a:pPr>
            <a:r>
              <a:rPr lang="en-US" dirty="0"/>
              <a:t>Previously known genes &amp; novel ones</a:t>
            </a:r>
          </a:p>
          <a:p>
            <a:pPr>
              <a:spcBef>
                <a:spcPts val="1320"/>
              </a:spcBef>
            </a:pPr>
            <a:r>
              <a:rPr lang="en-US" dirty="0">
                <a:sym typeface="Wingdings"/>
              </a:rPr>
              <a:t>alignment files (.bam) + </a:t>
            </a:r>
            <a:r>
              <a:rPr lang="en-US" dirty="0" err="1">
                <a:sym typeface="Wingdings"/>
              </a:rPr>
              <a:t>merged.gtf</a:t>
            </a:r>
            <a:r>
              <a:rPr lang="en-US" dirty="0">
                <a:sym typeface="Wingdings"/>
              </a:rPr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cuffdiff</a:t>
            </a:r>
            <a:endParaRPr lang="en-US" dirty="0">
              <a:sym typeface="Wingdings"/>
            </a:endParaRPr>
          </a:p>
          <a:p>
            <a:pPr lvl="1">
              <a:spcBef>
                <a:spcPts val="1320"/>
              </a:spcBef>
            </a:pPr>
            <a:r>
              <a:rPr lang="en-US" dirty="0">
                <a:sym typeface="Wingdings"/>
              </a:rPr>
              <a:t>Count transcripts (reads/fragments </a:t>
            </a:r>
            <a:r>
              <a:rPr lang="en-US" u="sng" dirty="0">
                <a:sym typeface="Wingdings"/>
              </a:rPr>
              <a:t>per kilobase</a:t>
            </a:r>
            <a:r>
              <a:rPr lang="en-US" dirty="0">
                <a:sym typeface="Wingdings"/>
              </a:rPr>
              <a:t> </a:t>
            </a:r>
            <a:r>
              <a:rPr lang="en-US" u="sng" dirty="0">
                <a:sym typeface="Wingdings"/>
              </a:rPr>
              <a:t>per million mapped reads</a:t>
            </a:r>
            <a:r>
              <a:rPr lang="en-US" dirty="0">
                <a:sym typeface="Wingdings"/>
              </a:rPr>
              <a:t>, RPKM/FPKM)</a:t>
            </a:r>
          </a:p>
          <a:p>
            <a:pPr lvl="1">
              <a:spcBef>
                <a:spcPts val="1320"/>
              </a:spcBef>
            </a:pPr>
            <a:r>
              <a:rPr lang="en-US" dirty="0">
                <a:sym typeface="Wingdings"/>
              </a:rPr>
              <a:t>Compare transcript abundance between experimental groups</a:t>
            </a:r>
          </a:p>
          <a:p>
            <a:pPr lvl="2">
              <a:spcBef>
                <a:spcPts val="1320"/>
              </a:spcBef>
            </a:pPr>
            <a:r>
              <a:rPr lang="en-US" sz="2400" dirty="0">
                <a:sym typeface="Wingdings"/>
              </a:rPr>
              <a:t>Liquid culture (3 reps) vs. </a:t>
            </a:r>
            <a:r>
              <a:rPr lang="en-US" sz="2400" i="1" dirty="0">
                <a:sym typeface="Wingdings"/>
              </a:rPr>
              <a:t>in planta</a:t>
            </a:r>
            <a:r>
              <a:rPr lang="en-US" sz="2400" dirty="0">
                <a:sym typeface="Wingdings"/>
              </a:rPr>
              <a:t> (3 reps)</a:t>
            </a:r>
          </a:p>
          <a:p>
            <a:pPr>
              <a:spcBef>
                <a:spcPts val="1320"/>
              </a:spcBef>
            </a:pPr>
            <a:r>
              <a:rPr lang="en-US" sz="3200" dirty="0">
                <a:sym typeface="Wingdings"/>
              </a:rPr>
              <a:t>Use command line to interrogate </a:t>
            </a:r>
            <a:r>
              <a:rPr lang="en-US" sz="3200" dirty="0" err="1">
                <a:sym typeface="Wingdings"/>
              </a:rPr>
              <a:t>diff_out</a:t>
            </a:r>
            <a:r>
              <a:rPr lang="en-US" sz="3200" dirty="0">
                <a:sym typeface="Wingdings"/>
              </a:rPr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18283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37C5-2927-BD4F-AF23-E24321D9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862" y="274639"/>
            <a:ext cx="6124937" cy="848309"/>
          </a:xfrm>
        </p:spPr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61DE5-8BA5-A74C-87B5-0A0E137AC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958" y="1992652"/>
            <a:ext cx="8522898" cy="5578643"/>
          </a:xfrm>
        </p:spPr>
        <p:txBody>
          <a:bodyPr>
            <a:normAutofit/>
          </a:bodyPr>
          <a:lstStyle/>
          <a:p>
            <a:r>
              <a:rPr lang="en-US" b="1" dirty="0" err="1"/>
              <a:t>RNAseq</a:t>
            </a:r>
            <a:endParaRPr lang="en-US" b="1" dirty="0"/>
          </a:p>
          <a:p>
            <a:pPr lvl="1"/>
            <a:r>
              <a:rPr lang="en-US" dirty="0" err="1"/>
              <a:t>RNAseq</a:t>
            </a:r>
            <a:r>
              <a:rPr lang="en-US" dirty="0"/>
              <a:t> gives insight into the portion of the genome that is transcribed (genes)</a:t>
            </a:r>
          </a:p>
          <a:p>
            <a:pPr lvl="1"/>
            <a:r>
              <a:rPr lang="en-US" dirty="0"/>
              <a:t>NGS allows profiling of global gene expression</a:t>
            </a:r>
          </a:p>
          <a:p>
            <a:pPr lvl="1"/>
            <a:r>
              <a:rPr lang="en-US" dirty="0"/>
              <a:t>Genes with higher expression level </a:t>
            </a:r>
            <a:r>
              <a:rPr lang="en-US" dirty="0">
                <a:sym typeface="Wingdings" pitchFamily="2" charset="2"/>
              </a:rPr>
              <a:t> more </a:t>
            </a:r>
            <a:r>
              <a:rPr lang="en-US" dirty="0" err="1">
                <a:sym typeface="Wingdings" pitchFamily="2" charset="2"/>
              </a:rPr>
              <a:t>RNAseq</a:t>
            </a:r>
            <a:r>
              <a:rPr lang="en-US" dirty="0">
                <a:sym typeface="Wingdings" pitchFamily="2" charset="2"/>
              </a:rPr>
              <a:t> reads</a:t>
            </a:r>
          </a:p>
          <a:p>
            <a:r>
              <a:rPr lang="en-US" b="1" dirty="0">
                <a:sym typeface="Wingdings" pitchFamily="2" charset="2"/>
              </a:rPr>
              <a:t>Variant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ym typeface="Wingdings" pitchFamily="2" charset="2"/>
              </a:rPr>
              <a:t>discovery</a:t>
            </a:r>
          </a:p>
          <a:p>
            <a:pPr lvl="1"/>
            <a:r>
              <a:rPr lang="en-US" dirty="0">
                <a:sym typeface="Wingdings" pitchFamily="2" charset="2"/>
              </a:rPr>
              <a:t>Identified by sequencing genomes (or RNA) from different individuals</a:t>
            </a:r>
          </a:p>
          <a:p>
            <a:pPr lvl="1"/>
            <a:r>
              <a:rPr lang="en-US" dirty="0">
                <a:sym typeface="Wingdings" pitchFamily="2" charset="2"/>
              </a:rPr>
              <a:t>Or by sequencing different tissues within an individual (</a:t>
            </a:r>
            <a:r>
              <a:rPr lang="en-US" dirty="0" err="1">
                <a:sym typeface="Wingdings" pitchFamily="2" charset="2"/>
              </a:rPr>
              <a:t>somaclonal</a:t>
            </a:r>
            <a:r>
              <a:rPr lang="en-US" dirty="0">
                <a:sym typeface="Wingdings" pitchFamily="2" charset="2"/>
              </a:rPr>
              <a:t> variation – e.g. cancer research)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5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6673" y="261829"/>
            <a:ext cx="7315200" cy="912557"/>
          </a:xfrm>
        </p:spPr>
        <p:txBody>
          <a:bodyPr/>
          <a:lstStyle/>
          <a:p>
            <a:r>
              <a:rPr lang="en-US"/>
              <a:t>Module 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5296" y="3223522"/>
            <a:ext cx="7378700" cy="2123211"/>
          </a:xfr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789326" y="1299370"/>
            <a:ext cx="81814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Align </a:t>
            </a:r>
            <a:r>
              <a:rPr lang="en-US" sz="2800" dirty="0" err="1"/>
              <a:t>RNAseq</a:t>
            </a:r>
            <a:r>
              <a:rPr lang="en-US" sz="2800" dirty="0"/>
              <a:t> reads from </a:t>
            </a:r>
            <a:r>
              <a:rPr lang="en-US" sz="2800" i="1" dirty="0"/>
              <a:t>P. oryzae </a:t>
            </a:r>
            <a:r>
              <a:rPr lang="en-US" sz="2800" dirty="0"/>
              <a:t>strain FR13 with the 70-15 reference genome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Identify positions where there are nucleotide differences (SNPs)/insertions/deletions (indels)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Call genotypes based on read depths (#ref v. #alt.)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Interrogate VCF files with command line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83117" y="4571596"/>
            <a:ext cx="820280" cy="56715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DD101E-3C6E-C14D-B08F-B027881495AA}"/>
              </a:ext>
            </a:extLst>
          </p:cNvPr>
          <p:cNvSpPr/>
          <p:nvPr/>
        </p:nvSpPr>
        <p:spPr>
          <a:xfrm>
            <a:off x="3321925" y="4874174"/>
            <a:ext cx="820280" cy="56715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CB182E-CA97-FC4D-BE24-1EF468735B62}"/>
              </a:ext>
            </a:extLst>
          </p:cNvPr>
          <p:cNvSpPr/>
          <p:nvPr/>
        </p:nvSpPr>
        <p:spPr>
          <a:xfrm>
            <a:off x="2856752" y="4107481"/>
            <a:ext cx="820280" cy="56715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DA1CF4-38F3-104D-BF0B-B7BB8705D3B7}"/>
              </a:ext>
            </a:extLst>
          </p:cNvPr>
          <p:cNvSpPr/>
          <p:nvPr/>
        </p:nvSpPr>
        <p:spPr>
          <a:xfrm>
            <a:off x="2969046" y="4332070"/>
            <a:ext cx="820280" cy="56715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34118-5955-4D42-B70C-BE9274B1F78F}"/>
              </a:ext>
            </a:extLst>
          </p:cNvPr>
          <p:cNvSpPr/>
          <p:nvPr/>
        </p:nvSpPr>
        <p:spPr>
          <a:xfrm>
            <a:off x="3426247" y="3886901"/>
            <a:ext cx="160421" cy="352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723C4-C269-F44E-BD1D-3E11CC1F6B33}"/>
              </a:ext>
            </a:extLst>
          </p:cNvPr>
          <p:cNvSpPr/>
          <p:nvPr/>
        </p:nvSpPr>
        <p:spPr>
          <a:xfrm>
            <a:off x="2174962" y="3213132"/>
            <a:ext cx="7363326" cy="2197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02959C-C8E5-4F48-B2D4-8FC60E68326D}"/>
              </a:ext>
            </a:extLst>
          </p:cNvPr>
          <p:cNvSpPr/>
          <p:nvPr/>
        </p:nvSpPr>
        <p:spPr>
          <a:xfrm>
            <a:off x="7131972" y="3646270"/>
            <a:ext cx="721894" cy="170046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46F929-8263-8D47-897B-83DC058E8FB3}"/>
              </a:ext>
            </a:extLst>
          </p:cNvPr>
          <p:cNvSpPr txBox="1"/>
          <p:nvPr/>
        </p:nvSpPr>
        <p:spPr>
          <a:xfrm>
            <a:off x="7115931" y="4303996"/>
            <a:ext cx="2443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FR13 </a:t>
            </a:r>
            <a:r>
              <a:rPr lang="en-US" sz="2000" dirty="0" err="1"/>
              <a:t>RNAseq</a:t>
            </a:r>
            <a:r>
              <a:rPr lang="en-US" sz="2000" dirty="0"/>
              <a:t> Reads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A379A-F8D4-933D-6049-CF6CABEB1939}"/>
              </a:ext>
            </a:extLst>
          </p:cNvPr>
          <p:cNvSpPr txBox="1"/>
          <p:nvPr/>
        </p:nvSpPr>
        <p:spPr>
          <a:xfrm>
            <a:off x="8383915" y="3669074"/>
            <a:ext cx="1105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(70-15)</a:t>
            </a:r>
          </a:p>
        </p:txBody>
      </p:sp>
    </p:spTree>
    <p:extLst>
      <p:ext uri="{BB962C8B-B14F-4D97-AF65-F5344CB8AC3E}">
        <p14:creationId xmlns:p14="http://schemas.microsoft.com/office/powerpoint/2010/main" val="22500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242541"/>
            <a:ext cx="7315200" cy="793115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sam</a:t>
            </a:r>
            <a:r>
              <a:rPr lang="en-US" dirty="0"/>
              <a:t>/.bam File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386534"/>
            <a:ext cx="8229600" cy="2293590"/>
          </a:xfrm>
        </p:spPr>
        <p:txBody>
          <a:bodyPr>
            <a:normAutofit/>
          </a:bodyPr>
          <a:lstStyle/>
          <a:p>
            <a:r>
              <a:rPr lang="en-US" dirty="0"/>
              <a:t>.bam/.</a:t>
            </a:r>
            <a:r>
              <a:rPr lang="en-US" dirty="0" err="1"/>
              <a:t>sam</a:t>
            </a:r>
            <a:r>
              <a:rPr lang="en-US" dirty="0"/>
              <a:t> file contains all of the information required to identify SNPs</a:t>
            </a:r>
          </a:p>
          <a:p>
            <a:r>
              <a:rPr lang="en-US" dirty="0"/>
              <a:t>The variant calls can be extracted from the .bam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8138" y="4083580"/>
            <a:ext cx="85291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A00821:50:HKYGKDSXX:1:1452:12599:31172 99 chr5 10218 44 150M = 10360 291 ATCATTGGCCCGGAATGGCGCCGGCATCTGGTGACCTCTGAAGAATGTT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CTTCCGGATTACGCCCACAAACTTGAGATCCGTGGGCGGCCTGAACATTATTCTGCAGAATCACGCACACGAATTTCAGATGGCATTTT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CATGCATTATC FFFFFFFFFFFFFF,FFFFF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FFFFFFFFFFFFFFFFFFFFFFFFFFF:FFFFFFFFFFFFFFFFF:F:FFFFFFFFFFFFFFFFFFFFFFFFFFFFFFFFFFFF:FFFFFFFFFFFFFFF:FFFFFFFFFFFFFFFFFFFFF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:FFFFFFF MD:Z:138C11 RG:Z:ATCC64557 XG:i:0 NM:i:1 XM:i:1 XN:i:0 XO:i:0 AS:i:293 YS:i:283 YT:Z:CP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F9CAB9-2C7B-8540-B3F1-6E8B15D55098}"/>
              </a:ext>
            </a:extLst>
          </p:cNvPr>
          <p:cNvGrpSpPr/>
          <p:nvPr/>
        </p:nvGrpSpPr>
        <p:grpSpPr>
          <a:xfrm>
            <a:off x="9439184" y="3547244"/>
            <a:ext cx="1058431" cy="914401"/>
            <a:chOff x="7142672" y="3657599"/>
            <a:chExt cx="1058431" cy="91440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E7C4233-25AC-C24C-AD27-A86AA721203E}"/>
                </a:ext>
              </a:extLst>
            </p:cNvPr>
            <p:cNvSpPr/>
            <p:nvPr/>
          </p:nvSpPr>
          <p:spPr>
            <a:xfrm>
              <a:off x="7263442" y="4140679"/>
              <a:ext cx="759124" cy="43132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C0341C-11BF-5946-81A6-995B9400C38E}"/>
                </a:ext>
              </a:extLst>
            </p:cNvPr>
            <p:cNvSpPr txBox="1"/>
            <p:nvPr/>
          </p:nvSpPr>
          <p:spPr>
            <a:xfrm>
              <a:off x="7142672" y="3657599"/>
              <a:ext cx="10584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CIGAR</a:t>
              </a: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B15675-6A73-A644-8E25-C6DDC5A0BCC1}"/>
              </a:ext>
            </a:extLst>
          </p:cNvPr>
          <p:cNvSpPr/>
          <p:nvPr/>
        </p:nvSpPr>
        <p:spPr>
          <a:xfrm>
            <a:off x="3147849" y="5719020"/>
            <a:ext cx="1686911" cy="41406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CF534A-5D0C-FD47-A799-092C3B294163}"/>
              </a:ext>
            </a:extLst>
          </p:cNvPr>
          <p:cNvSpPr/>
          <p:nvPr/>
        </p:nvSpPr>
        <p:spPr>
          <a:xfrm>
            <a:off x="5686099" y="4840015"/>
            <a:ext cx="441435" cy="441435"/>
          </a:xfrm>
          <a:prstGeom prst="ellipse">
            <a:avLst/>
          </a:prstGeom>
          <a:noFill/>
          <a:ln w="38100">
            <a:solidFill>
              <a:srgbClr val="00FA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034" y="274638"/>
            <a:ext cx="5948766" cy="1033462"/>
          </a:xfrm>
        </p:spPr>
        <p:txBody>
          <a:bodyPr/>
          <a:lstStyle/>
          <a:p>
            <a:r>
              <a:rPr lang="en-US" dirty="0"/>
              <a:t>Understanding VCF Files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49450" y="2066159"/>
            <a:ext cx="11143281" cy="4203700"/>
          </a:xfrm>
          <a:ln>
            <a:solidFill>
              <a:srgbClr val="000000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sz="1100" dirty="0"/>
              <a:t>:##</a:t>
            </a:r>
            <a:r>
              <a:rPr lang="en-US" sz="1100" dirty="0" err="1"/>
              <a:t>fileformat</a:t>
            </a:r>
            <a:r>
              <a:rPr lang="en-US" sz="1100" dirty="0"/>
              <a:t>=VCFv4.1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</a:t>
            </a:r>
            <a:r>
              <a:rPr lang="nl-NL" sz="1100" dirty="0" err="1"/>
              <a:t>samtoolsVersion</a:t>
            </a:r>
            <a:r>
              <a:rPr lang="nl-NL" sz="1100" dirty="0"/>
              <a:t>=0.1.18 (r982:295)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##INFO=&lt;ID=</a:t>
            </a:r>
            <a:r>
              <a:rPr lang="nl-NL" sz="1100" dirty="0" err="1"/>
              <a:t>DP,Number</a:t>
            </a:r>
            <a:r>
              <a:rPr lang="nl-NL" sz="1100" dirty="0"/>
              <a:t>=1,Type=</a:t>
            </a:r>
            <a:r>
              <a:rPr lang="nl-NL" sz="1100" dirty="0" err="1"/>
              <a:t>Integer,Description</a:t>
            </a:r>
            <a:r>
              <a:rPr lang="nl-NL" sz="1100" dirty="0"/>
              <a:t>="</a:t>
            </a:r>
            <a:r>
              <a:rPr lang="nl-NL" sz="1100" dirty="0" err="1"/>
              <a:t>Raw</a:t>
            </a:r>
            <a:r>
              <a:rPr lang="nl-NL" sz="1100" dirty="0"/>
              <a:t> </a:t>
            </a:r>
            <a:r>
              <a:rPr lang="nl-NL" sz="1100" dirty="0" err="1"/>
              <a:t>read</a:t>
            </a:r>
            <a:r>
              <a:rPr lang="nl-NL" sz="1100" dirty="0"/>
              <a:t> </a:t>
            </a:r>
            <a:r>
              <a:rPr lang="nl-NL" sz="1100" dirty="0" err="1"/>
              <a:t>depth</a:t>
            </a:r>
            <a:r>
              <a:rPr lang="nl-NL" sz="1100" dirty="0"/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##INFO=&lt;ID=DP4,Number=4,Type=</a:t>
            </a:r>
            <a:r>
              <a:rPr lang="nl-NL" sz="1100" dirty="0" err="1"/>
              <a:t>Integer,Description</a:t>
            </a:r>
            <a:r>
              <a:rPr lang="nl-NL" sz="1100" dirty="0"/>
              <a:t>="# high-</a:t>
            </a:r>
            <a:r>
              <a:rPr lang="nl-NL" sz="1100" dirty="0" err="1"/>
              <a:t>quality</a:t>
            </a:r>
            <a:r>
              <a:rPr lang="nl-NL" sz="1100" dirty="0"/>
              <a:t> ref-forward bases, ref-reverse, alt-forward </a:t>
            </a:r>
            <a:r>
              <a:rPr lang="nl-NL" sz="1100" dirty="0" err="1"/>
              <a:t>and</a:t>
            </a:r>
            <a:r>
              <a:rPr lang="nl-NL" sz="1100" dirty="0"/>
              <a:t> alt-reverse bases"&gt;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##INFO=&lt;ID=</a:t>
            </a:r>
            <a:r>
              <a:rPr lang="nl-NL" sz="1100" dirty="0" err="1"/>
              <a:t>MQ,Number</a:t>
            </a:r>
            <a:r>
              <a:rPr lang="nl-NL" sz="1100" dirty="0"/>
              <a:t>=1,Type=</a:t>
            </a:r>
            <a:r>
              <a:rPr lang="nl-NL" sz="1100" dirty="0" err="1"/>
              <a:t>Integer,Description</a:t>
            </a:r>
            <a:r>
              <a:rPr lang="nl-NL" sz="1100" dirty="0"/>
              <a:t>="Root-</a:t>
            </a:r>
            <a:r>
              <a:rPr lang="nl-NL" sz="1100" dirty="0" err="1"/>
              <a:t>mean</a:t>
            </a:r>
            <a:r>
              <a:rPr lang="nl-NL" sz="1100" dirty="0"/>
              <a:t>-square </a:t>
            </a:r>
            <a:r>
              <a:rPr lang="nl-NL" sz="1100" dirty="0" err="1"/>
              <a:t>mapping</a:t>
            </a:r>
            <a:r>
              <a:rPr lang="nl-NL" sz="1100" dirty="0"/>
              <a:t> </a:t>
            </a:r>
            <a:r>
              <a:rPr lang="nl-NL" sz="1100" dirty="0" err="1"/>
              <a:t>quality</a:t>
            </a:r>
            <a:r>
              <a:rPr lang="nl-NL" sz="1100" dirty="0"/>
              <a:t> of </a:t>
            </a:r>
            <a:r>
              <a:rPr lang="nl-NL" sz="1100" dirty="0" err="1"/>
              <a:t>covering</a:t>
            </a:r>
            <a:r>
              <a:rPr lang="nl-NL" sz="1100" dirty="0"/>
              <a:t> </a:t>
            </a:r>
            <a:r>
              <a:rPr lang="nl-NL" sz="1100" dirty="0" err="1"/>
              <a:t>reads</a:t>
            </a:r>
            <a:r>
              <a:rPr lang="nl-NL" sz="1100" dirty="0"/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##INFO=&lt;ID=</a:t>
            </a:r>
            <a:r>
              <a:rPr lang="nl-NL" sz="1100" dirty="0" err="1"/>
              <a:t>FQ,Number</a:t>
            </a:r>
            <a:r>
              <a:rPr lang="nl-NL" sz="1100" dirty="0"/>
              <a:t>=1,Type=</a:t>
            </a:r>
            <a:r>
              <a:rPr lang="nl-NL" sz="1100" dirty="0" err="1"/>
              <a:t>Float,Description</a:t>
            </a:r>
            <a:r>
              <a:rPr lang="nl-NL" sz="1100" dirty="0"/>
              <a:t>="</a:t>
            </a:r>
            <a:r>
              <a:rPr lang="nl-NL" sz="1100" dirty="0" err="1"/>
              <a:t>Phred</a:t>
            </a:r>
            <a:r>
              <a:rPr lang="nl-NL" sz="1100" dirty="0"/>
              <a:t> </a:t>
            </a:r>
            <a:r>
              <a:rPr lang="nl-NL" sz="1100" dirty="0" err="1"/>
              <a:t>probability</a:t>
            </a:r>
            <a:r>
              <a:rPr lang="nl-NL" sz="1100" dirty="0"/>
              <a:t> of </a:t>
            </a:r>
            <a:r>
              <a:rPr lang="nl-NL" sz="1100" dirty="0" err="1"/>
              <a:t>all</a:t>
            </a:r>
            <a:r>
              <a:rPr lang="nl-NL" sz="1100" dirty="0"/>
              <a:t> samples </a:t>
            </a:r>
            <a:r>
              <a:rPr lang="nl-NL" sz="1100" dirty="0" err="1"/>
              <a:t>being</a:t>
            </a:r>
            <a:r>
              <a:rPr lang="nl-NL" sz="1100" dirty="0"/>
              <a:t> the </a:t>
            </a:r>
            <a:r>
              <a:rPr lang="nl-NL" sz="1100" dirty="0" err="1"/>
              <a:t>same</a:t>
            </a:r>
            <a:r>
              <a:rPr lang="nl-NL" sz="1100" dirty="0"/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##INFO=&lt;ID=AF1,Number=1,Type=</a:t>
            </a:r>
            <a:r>
              <a:rPr lang="nl-NL" sz="1100" dirty="0" err="1"/>
              <a:t>Float,Description</a:t>
            </a:r>
            <a:r>
              <a:rPr lang="nl-NL" sz="1100" dirty="0"/>
              <a:t>="Max-</a:t>
            </a:r>
            <a:r>
              <a:rPr lang="nl-NL" sz="1100" dirty="0" err="1"/>
              <a:t>likelihood</a:t>
            </a:r>
            <a:r>
              <a:rPr lang="nl-NL" sz="1100" dirty="0"/>
              <a:t> </a:t>
            </a:r>
            <a:r>
              <a:rPr lang="nl-NL" sz="1100" dirty="0" err="1"/>
              <a:t>estimate</a:t>
            </a:r>
            <a:r>
              <a:rPr lang="nl-NL" sz="1100" dirty="0"/>
              <a:t> of the first ALT </a:t>
            </a:r>
            <a:r>
              <a:rPr lang="nl-NL" sz="1100" dirty="0" err="1"/>
              <a:t>allele</a:t>
            </a:r>
            <a:r>
              <a:rPr lang="nl-NL" sz="1100" dirty="0"/>
              <a:t> </a:t>
            </a:r>
            <a:r>
              <a:rPr lang="nl-NL" sz="1100" dirty="0" err="1"/>
              <a:t>frequency</a:t>
            </a:r>
            <a:r>
              <a:rPr lang="nl-NL" sz="1100" dirty="0"/>
              <a:t> (</a:t>
            </a:r>
            <a:r>
              <a:rPr lang="nl-NL" sz="1100" dirty="0" err="1"/>
              <a:t>assuming</a:t>
            </a:r>
            <a:r>
              <a:rPr lang="nl-NL" sz="1100" dirty="0"/>
              <a:t> HWE)"&gt;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##INFO=&lt;ID=AC1,Number=1,Type=</a:t>
            </a:r>
            <a:r>
              <a:rPr lang="nl-NL" sz="1100" dirty="0" err="1"/>
              <a:t>Float,Description</a:t>
            </a:r>
            <a:r>
              <a:rPr lang="nl-NL" sz="1100" dirty="0"/>
              <a:t>="Max-</a:t>
            </a:r>
            <a:r>
              <a:rPr lang="nl-NL" sz="1100" dirty="0" err="1"/>
              <a:t>likelihood</a:t>
            </a:r>
            <a:r>
              <a:rPr lang="nl-NL" sz="1100" dirty="0"/>
              <a:t> </a:t>
            </a:r>
            <a:r>
              <a:rPr lang="nl-NL" sz="1100" dirty="0" err="1"/>
              <a:t>estimate</a:t>
            </a:r>
            <a:r>
              <a:rPr lang="nl-NL" sz="1100" dirty="0"/>
              <a:t> of the first ALT </a:t>
            </a:r>
            <a:r>
              <a:rPr lang="nl-NL" sz="1100" dirty="0" err="1"/>
              <a:t>allele</a:t>
            </a:r>
            <a:r>
              <a:rPr lang="nl-NL" sz="1100" dirty="0"/>
              <a:t> </a:t>
            </a:r>
            <a:r>
              <a:rPr lang="nl-NL" sz="1100" dirty="0" err="1"/>
              <a:t>count</a:t>
            </a:r>
            <a:r>
              <a:rPr lang="nl-NL" sz="1100" dirty="0"/>
              <a:t> (no HWE </a:t>
            </a:r>
            <a:r>
              <a:rPr lang="nl-NL" sz="1100" dirty="0" err="1"/>
              <a:t>assumption</a:t>
            </a:r>
            <a:r>
              <a:rPr lang="nl-NL" sz="1100" dirty="0"/>
              <a:t>)"&gt;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##INFO=&lt;ID=</a:t>
            </a:r>
            <a:r>
              <a:rPr lang="nl-NL" sz="1100" dirty="0" err="1"/>
              <a:t>INDEL,Number</a:t>
            </a:r>
            <a:r>
              <a:rPr lang="nl-NL" sz="1100" dirty="0"/>
              <a:t>=0,Type=</a:t>
            </a:r>
            <a:r>
              <a:rPr lang="nl-NL" sz="1100" dirty="0" err="1"/>
              <a:t>Flag,Description</a:t>
            </a:r>
            <a:r>
              <a:rPr lang="nl-NL" sz="1100" dirty="0"/>
              <a:t>="</a:t>
            </a:r>
            <a:r>
              <a:rPr lang="nl-NL" sz="1100" dirty="0" err="1"/>
              <a:t>Indicates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the variant is </a:t>
            </a:r>
            <a:r>
              <a:rPr lang="nl-NL" sz="1100" dirty="0" err="1"/>
              <a:t>an</a:t>
            </a:r>
            <a:r>
              <a:rPr lang="nl-NL" sz="1100" dirty="0"/>
              <a:t> INDEL."&gt;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##INFO=&lt;ID=</a:t>
            </a:r>
            <a:r>
              <a:rPr lang="nl-NL" sz="1100" dirty="0" err="1"/>
              <a:t>VDB,Number</a:t>
            </a:r>
            <a:r>
              <a:rPr lang="nl-NL" sz="1100" dirty="0"/>
              <a:t>=1,Type=</a:t>
            </a:r>
            <a:r>
              <a:rPr lang="nl-NL" sz="1100" dirty="0" err="1"/>
              <a:t>Float,Description</a:t>
            </a:r>
            <a:r>
              <a:rPr lang="nl-NL" sz="1100" dirty="0"/>
              <a:t>="Variant </a:t>
            </a:r>
            <a:r>
              <a:rPr lang="nl-NL" sz="1100" dirty="0" err="1"/>
              <a:t>Distance</a:t>
            </a:r>
            <a:r>
              <a:rPr lang="nl-NL" sz="1100" dirty="0"/>
              <a:t> Bias (v2) </a:t>
            </a:r>
            <a:r>
              <a:rPr lang="nl-NL" sz="1100" dirty="0" err="1"/>
              <a:t>for</a:t>
            </a:r>
            <a:r>
              <a:rPr lang="nl-NL" sz="1100" dirty="0"/>
              <a:t> filtering </a:t>
            </a:r>
            <a:r>
              <a:rPr lang="nl-NL" sz="1100" dirty="0" err="1"/>
              <a:t>splice</a:t>
            </a:r>
            <a:r>
              <a:rPr lang="nl-NL" sz="1100" dirty="0"/>
              <a:t>-site </a:t>
            </a:r>
            <a:r>
              <a:rPr lang="nl-NL" sz="1100" dirty="0" err="1"/>
              <a:t>artefacts</a:t>
            </a:r>
            <a:r>
              <a:rPr lang="nl-NL" sz="1100" dirty="0"/>
              <a:t> in RNA-</a:t>
            </a:r>
            <a:r>
              <a:rPr lang="nl-NL" sz="1100" dirty="0" err="1"/>
              <a:t>seq</a:t>
            </a:r>
            <a:r>
              <a:rPr lang="nl-NL" sz="1100" dirty="0"/>
              <a:t> data. </a:t>
            </a:r>
            <a:r>
              <a:rPr lang="nl-NL" sz="1100" dirty="0" err="1"/>
              <a:t>Note</a:t>
            </a:r>
            <a:r>
              <a:rPr lang="nl-NL" sz="1100" dirty="0"/>
              <a:t>: </a:t>
            </a:r>
            <a:r>
              <a:rPr lang="nl-NL" sz="1100" dirty="0" err="1"/>
              <a:t>this</a:t>
            </a:r>
            <a:r>
              <a:rPr lang="nl-NL" sz="1100" dirty="0"/>
              <a:t> </a:t>
            </a:r>
            <a:r>
              <a:rPr lang="nl-NL" sz="1100" dirty="0" err="1"/>
              <a:t>version</a:t>
            </a:r>
            <a:r>
              <a:rPr lang="nl-NL" sz="1100" dirty="0"/>
              <a:t> </a:t>
            </a:r>
            <a:r>
              <a:rPr lang="nl-NL" sz="1100" dirty="0" err="1"/>
              <a:t>may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broken</a:t>
            </a:r>
            <a:r>
              <a:rPr lang="nl-NL" sz="1100" dirty="0"/>
              <a:t>."&gt;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##FORMAT=&lt;ID=</a:t>
            </a:r>
            <a:r>
              <a:rPr lang="nl-NL" sz="1100" dirty="0" err="1"/>
              <a:t>GT,Number</a:t>
            </a:r>
            <a:r>
              <a:rPr lang="nl-NL" sz="1100" dirty="0"/>
              <a:t>=1,Type=</a:t>
            </a:r>
            <a:r>
              <a:rPr lang="nl-NL" sz="1100" dirty="0" err="1"/>
              <a:t>String,Description</a:t>
            </a:r>
            <a:r>
              <a:rPr lang="nl-NL" sz="1100" dirty="0"/>
              <a:t>="Genotype"&gt;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##FORMAT=&lt;ID=</a:t>
            </a:r>
            <a:r>
              <a:rPr lang="nl-NL" sz="1100" dirty="0" err="1"/>
              <a:t>GQ,Number</a:t>
            </a:r>
            <a:r>
              <a:rPr lang="nl-NL" sz="1100" dirty="0"/>
              <a:t>=1,Type=</a:t>
            </a:r>
            <a:r>
              <a:rPr lang="nl-NL" sz="1100" dirty="0" err="1"/>
              <a:t>Integer,Description</a:t>
            </a:r>
            <a:r>
              <a:rPr lang="nl-NL" sz="1100" dirty="0"/>
              <a:t>="Genotype </a:t>
            </a:r>
            <a:r>
              <a:rPr lang="nl-NL" sz="1100" dirty="0" err="1"/>
              <a:t>Quality</a:t>
            </a:r>
            <a:r>
              <a:rPr lang="nl-NL" sz="1100" dirty="0"/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##FORMAT=&lt;ID=</a:t>
            </a:r>
            <a:r>
              <a:rPr lang="nl-NL" sz="1100" dirty="0" err="1"/>
              <a:t>PL,Number</a:t>
            </a:r>
            <a:r>
              <a:rPr lang="nl-NL" sz="1100" dirty="0"/>
              <a:t>=</a:t>
            </a:r>
            <a:r>
              <a:rPr lang="nl-NL" sz="1100" dirty="0" err="1"/>
              <a:t>G,Type</a:t>
            </a:r>
            <a:r>
              <a:rPr lang="nl-NL" sz="1100" dirty="0"/>
              <a:t>=</a:t>
            </a:r>
            <a:r>
              <a:rPr lang="nl-NL" sz="1100" dirty="0" err="1"/>
              <a:t>Integer,Description</a:t>
            </a:r>
            <a:r>
              <a:rPr lang="nl-NL" sz="1100" dirty="0"/>
              <a:t>="List of </a:t>
            </a:r>
            <a:r>
              <a:rPr lang="nl-NL" sz="1100" dirty="0" err="1"/>
              <a:t>Phred-scaled</a:t>
            </a:r>
            <a:r>
              <a:rPr lang="nl-NL" sz="1100" dirty="0"/>
              <a:t> genotype </a:t>
            </a:r>
            <a:r>
              <a:rPr lang="nl-NL" sz="1100" dirty="0" err="1"/>
              <a:t>likelihoods</a:t>
            </a:r>
            <a:r>
              <a:rPr lang="nl-NL" sz="1100" dirty="0"/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nl-NL" sz="1100" dirty="0"/>
              <a:t>#CHROM  POS     ID      REF     ALT     QUAL    FILTER  INFO    FORMAT 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000" dirty="0"/>
              <a:t>chr5 9082 . C G 5978.01 . AC=1;AF=1.00;AN=1;DP=162;FS=0.000;MLEAC=1;MLEAF=1.00;MQ=44.00;QD=33.27;SOR=0.693 GT:AD:DP:GQ:PL 1:0,162:162:99:5988,0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000" dirty="0"/>
              <a:t>chr5 9185 . T C 6304.01 . AC=1;AF=1.00;AN=1;DP=142;FS=0.000;MLEAC=1;MLEAF=1.00;MQ=44.00;QD=27.76;SOR=0.780 GT:AD:DP:GQ:PL 1:0,142:142:99:6314,0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000" dirty="0"/>
              <a:t>chr5 9270 . T C 6104.01 . AC=1;AF=1.00;AN=1;DP=159;FS=0.000;MLEAC=1;MLEAF=1.00;MQ=44.00;QD=29.09;SOR=0.784 GT:AD:DP:GQ:PL 1:0,159:159:99:6114,0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000" dirty="0"/>
              <a:t>chr5 9525 . T G 6404.01 . AC=1;AF=1.00;AN=1;DP=172;FS=0.000;MLEAC=1;MLEAF=1.00;MQ=44.00;QD=26.08;SOR=0.716 GT:AD:DP:GQ:PL 1:0,172:172:99:6414,0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000" dirty="0"/>
              <a:t>chr5 9590 . A G 6016.01 . AC=1;AF=1.00;AN=1;DP=160;FS=0.000;MLEAC=1;MLEAF=1.00;MQ=44.00;QD=33.85;SOR=0.881 GT:AD:DP:GQ:PL 1:0,160:160:99:6026,0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000" dirty="0"/>
              <a:t>chr5 9662 . C T 6576.01 . AC=1;AF=1.00;AN=1;DP=175;FS=0.000;MLEAC=1;MLEAF=1.00;MQ=43.98;QD=27.08;SOR=0.800 GT:AD:DP:GQ:PL 1:0,175:175:99:6586,0</a:t>
            </a:r>
          </a:p>
          <a:p>
            <a:pPr marL="0" indent="0">
              <a:spcBef>
                <a:spcPts val="400"/>
              </a:spcBef>
              <a:buNone/>
            </a:pPr>
            <a:endParaRPr lang="en-US" sz="1000" dirty="0"/>
          </a:p>
          <a:p>
            <a:pPr marL="0" indent="0">
              <a:buNone/>
            </a:pPr>
            <a:endParaRPr lang="nl-NL" sz="1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62034" y="1397893"/>
            <a:ext cx="8229600" cy="71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VCF – variant call format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12627F-0614-B045-8BD8-4D548171EAD6}"/>
              </a:ext>
            </a:extLst>
          </p:cNvPr>
          <p:cNvSpPr/>
          <p:nvPr/>
        </p:nvSpPr>
        <p:spPr>
          <a:xfrm>
            <a:off x="1215067" y="2327638"/>
            <a:ext cx="451104" cy="451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79CD4D-78D6-F44D-AC2A-DFBF822E263D}"/>
              </a:ext>
            </a:extLst>
          </p:cNvPr>
          <p:cNvSpPr/>
          <p:nvPr/>
        </p:nvSpPr>
        <p:spPr>
          <a:xfrm>
            <a:off x="2948087" y="4772394"/>
            <a:ext cx="451104" cy="451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5E9AC1-59BF-1B40-B41E-08F12450C7DA}"/>
              </a:ext>
            </a:extLst>
          </p:cNvPr>
          <p:cNvSpPr/>
          <p:nvPr/>
        </p:nvSpPr>
        <p:spPr>
          <a:xfrm>
            <a:off x="7220919" y="4863834"/>
            <a:ext cx="2304288" cy="268224"/>
          </a:xfrm>
          <a:prstGeom prst="roundRect">
            <a:avLst/>
          </a:pr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94FEA-0728-E84D-A3DB-67A95BA71DEE}"/>
              </a:ext>
            </a:extLst>
          </p:cNvPr>
          <p:cNvSpPr txBox="1"/>
          <p:nvPr/>
        </p:nvSpPr>
        <p:spPr>
          <a:xfrm>
            <a:off x="2906397" y="2974848"/>
            <a:ext cx="56989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GT:AD:DP:GQ:PL 1:0,162:162:99:5988,0  </a:t>
            </a:r>
          </a:p>
          <a:p>
            <a:pPr algn="ctr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9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136525"/>
            <a:ext cx="7315200" cy="916671"/>
          </a:xfrm>
        </p:spPr>
        <p:txBody>
          <a:bodyPr/>
          <a:lstStyle/>
          <a:p>
            <a:r>
              <a:rPr lang="en-US" dirty="0"/>
              <a:t>Schema for Today’s Activities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6479" y="3453899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.bam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3492" y="437198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gtf</a:t>
            </a:r>
            <a:r>
              <a:rPr lang="en-US" dirty="0"/>
              <a:t> files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3491" y="5151307"/>
            <a:ext cx="1707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merged.gtf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83492" y="5988259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diff_out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3491" y="268998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.ht2 files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10427" y="1815317"/>
            <a:ext cx="2914067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/>
              <a:t>RNAseq</a:t>
            </a:r>
            <a:r>
              <a:rPr lang="en-US" sz="2800" dirty="0"/>
              <a:t> workflow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37852" y="2499172"/>
            <a:ext cx="3517900" cy="762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237852" y="3341438"/>
            <a:ext cx="3517900" cy="69443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237853" y="4152937"/>
            <a:ext cx="3517900" cy="6864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237853" y="4948405"/>
            <a:ext cx="3517900" cy="69426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37853" y="5762342"/>
            <a:ext cx="3517900" cy="95913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2" idx="3"/>
            <a:endCxn id="11" idx="1"/>
          </p:cNvCxnSpPr>
          <p:nvPr/>
        </p:nvCxnSpPr>
        <p:spPr>
          <a:xfrm flipV="1">
            <a:off x="6755752" y="2874648"/>
            <a:ext cx="327738" cy="5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755753" y="3683603"/>
            <a:ext cx="381001" cy="5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755754" y="4588715"/>
            <a:ext cx="381001" cy="5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55754" y="5430103"/>
            <a:ext cx="381001" cy="5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755754" y="6230663"/>
            <a:ext cx="381001" cy="5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41031" y="1808334"/>
            <a:ext cx="2830455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Variant discovery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656061" y="3390971"/>
            <a:ext cx="3231574" cy="58035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851036" y="3500393"/>
            <a:ext cx="303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Identify sequence variants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8182071" y="3683603"/>
            <a:ext cx="381001" cy="5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10297192" y="3971326"/>
            <a:ext cx="0" cy="36661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872814" y="4338250"/>
            <a:ext cx="759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</a:t>
            </a:r>
            <a:r>
              <a:rPr lang="en-US" sz="2800" b="1" dirty="0" err="1"/>
              <a:t>vcf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5D8EC-4D65-8E12-91E5-0D32CB44F354}"/>
              </a:ext>
            </a:extLst>
          </p:cNvPr>
          <p:cNvSpPr txBox="1"/>
          <p:nvPr/>
        </p:nvSpPr>
        <p:spPr>
          <a:xfrm>
            <a:off x="3394127" y="2808421"/>
            <a:ext cx="317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Index the reference genome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FCCA5A-BF02-1EA1-2556-E1AFE13FC586}"/>
              </a:ext>
            </a:extLst>
          </p:cNvPr>
          <p:cNvSpPr txBox="1"/>
          <p:nvPr/>
        </p:nvSpPr>
        <p:spPr>
          <a:xfrm>
            <a:off x="3410427" y="3664323"/>
            <a:ext cx="313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Align reads to the reference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918BD-90C3-5051-DBC2-B46070BFD901}"/>
              </a:ext>
            </a:extLst>
          </p:cNvPr>
          <p:cNvSpPr txBox="1"/>
          <p:nvPr/>
        </p:nvSpPr>
        <p:spPr>
          <a:xfrm>
            <a:off x="3414356" y="4425165"/>
            <a:ext cx="253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Assemble transcripts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3C898-A9C0-15E5-496B-61659398AF64}"/>
              </a:ext>
            </a:extLst>
          </p:cNvPr>
          <p:cNvSpPr txBox="1"/>
          <p:nvPr/>
        </p:nvSpPr>
        <p:spPr>
          <a:xfrm>
            <a:off x="3414356" y="5243091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Merge assemblies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A9B474-7420-8DA0-B53F-6372DFA0DE3D}"/>
              </a:ext>
            </a:extLst>
          </p:cNvPr>
          <p:cNvSpPr txBox="1"/>
          <p:nvPr/>
        </p:nvSpPr>
        <p:spPr>
          <a:xfrm>
            <a:off x="3414356" y="6035219"/>
            <a:ext cx="313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Count reads &amp; compare expression levels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9D98C-3B00-C79D-8D73-931C10165E1A}"/>
              </a:ext>
            </a:extLst>
          </p:cNvPr>
          <p:cNvSpPr txBox="1"/>
          <p:nvPr/>
        </p:nvSpPr>
        <p:spPr>
          <a:xfrm>
            <a:off x="4477462" y="5731309"/>
            <a:ext cx="1038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cuffdiff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60AB59-AC22-9D31-59A4-98B3DD347BC4}"/>
              </a:ext>
            </a:extLst>
          </p:cNvPr>
          <p:cNvSpPr txBox="1"/>
          <p:nvPr/>
        </p:nvSpPr>
        <p:spPr>
          <a:xfrm>
            <a:off x="3940520" y="4925399"/>
            <a:ext cx="21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stringtie</a:t>
            </a:r>
            <a:r>
              <a:rPr lang="en-US" sz="2000" b="1" dirty="0"/>
              <a:t> --merge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CED009-C57D-04C4-E150-83A3E7B7B237}"/>
              </a:ext>
            </a:extLst>
          </p:cNvPr>
          <p:cNvSpPr txBox="1"/>
          <p:nvPr/>
        </p:nvSpPr>
        <p:spPr>
          <a:xfrm>
            <a:off x="4419818" y="4136473"/>
            <a:ext cx="11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stringtie</a:t>
            </a:r>
            <a:endParaRPr 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59A80A-23D0-DA80-0D5C-420CD1121023}"/>
              </a:ext>
            </a:extLst>
          </p:cNvPr>
          <p:cNvSpPr txBox="1"/>
          <p:nvPr/>
        </p:nvSpPr>
        <p:spPr>
          <a:xfrm>
            <a:off x="4545398" y="3361454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hisat2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5792E7-CB33-F182-B7DE-413A6FF8054D}"/>
              </a:ext>
            </a:extLst>
          </p:cNvPr>
          <p:cNvSpPr txBox="1"/>
          <p:nvPr/>
        </p:nvSpPr>
        <p:spPr>
          <a:xfrm>
            <a:off x="4204759" y="2522351"/>
            <a:ext cx="1584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hisat2-build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6F781E-7F9B-EC52-EE9F-C64689209F0F}"/>
              </a:ext>
            </a:extLst>
          </p:cNvPr>
          <p:cNvSpPr txBox="1"/>
          <p:nvPr/>
        </p:nvSpPr>
        <p:spPr>
          <a:xfrm>
            <a:off x="9889243" y="5403513"/>
            <a:ext cx="765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IGV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AA3835-D23D-ED9A-8B68-F848E9FB9A4A}"/>
              </a:ext>
            </a:extLst>
          </p:cNvPr>
          <p:cNvSpPr/>
          <p:nvPr/>
        </p:nvSpPr>
        <p:spPr>
          <a:xfrm>
            <a:off x="9670942" y="5325509"/>
            <a:ext cx="1239865" cy="7427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12D2B1EE-C24E-906F-A35F-E1FC1F31F736}"/>
              </a:ext>
            </a:extLst>
          </p:cNvPr>
          <p:cNvSpPr/>
          <p:nvPr/>
        </p:nvSpPr>
        <p:spPr>
          <a:xfrm rot="2297652">
            <a:off x="7777198" y="4397182"/>
            <a:ext cx="2070095" cy="22914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89C68F30-9C3C-7644-DA55-577E85BCC9DB}"/>
              </a:ext>
            </a:extLst>
          </p:cNvPr>
          <p:cNvSpPr/>
          <p:nvPr/>
        </p:nvSpPr>
        <p:spPr>
          <a:xfrm>
            <a:off x="10179523" y="4885879"/>
            <a:ext cx="235338" cy="30569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A00C5210-1792-D033-1FAA-F3F42CB9E2B3}"/>
              </a:ext>
            </a:extLst>
          </p:cNvPr>
          <p:cNvSpPr/>
          <p:nvPr/>
        </p:nvSpPr>
        <p:spPr>
          <a:xfrm rot="812876">
            <a:off x="8851036" y="5430103"/>
            <a:ext cx="711418" cy="1823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73E3B2-BC0F-4961-1C70-E0F8E24F4E3D}"/>
              </a:ext>
            </a:extLst>
          </p:cNvPr>
          <p:cNvSpPr txBox="1"/>
          <p:nvPr/>
        </p:nvSpPr>
        <p:spPr>
          <a:xfrm>
            <a:off x="8471407" y="6416346"/>
            <a:ext cx="3471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maker-annotations.gff3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B88002BB-45E0-9530-4628-35CA3642B98E}"/>
              </a:ext>
            </a:extLst>
          </p:cNvPr>
          <p:cNvSpPr/>
          <p:nvPr/>
        </p:nvSpPr>
        <p:spPr>
          <a:xfrm rot="10800000">
            <a:off x="10179523" y="6187738"/>
            <a:ext cx="235338" cy="30569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7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737" y="274638"/>
            <a:ext cx="7862156" cy="1143000"/>
          </a:xfrm>
        </p:spPr>
        <p:txBody>
          <a:bodyPr/>
          <a:lstStyle/>
          <a:p>
            <a:r>
              <a:rPr lang="en-US" dirty="0" err="1"/>
              <a:t>RNAseq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488" y="2283106"/>
            <a:ext cx="8759353" cy="4791520"/>
          </a:xfrm>
        </p:spPr>
        <p:txBody>
          <a:bodyPr>
            <a:normAutofit/>
          </a:bodyPr>
          <a:lstStyle/>
          <a:p>
            <a:r>
              <a:rPr lang="en-US" dirty="0"/>
              <a:t>Gene discovery</a:t>
            </a:r>
          </a:p>
          <a:p>
            <a:r>
              <a:rPr lang="en-US" dirty="0"/>
              <a:t>Gene validation</a:t>
            </a:r>
          </a:p>
          <a:p>
            <a:pPr lvl="1"/>
            <a:r>
              <a:rPr lang="en-US" sz="2600" dirty="0"/>
              <a:t>training gene prediction programs</a:t>
            </a:r>
          </a:p>
          <a:p>
            <a:r>
              <a:rPr lang="en-US" dirty="0"/>
              <a:t>Gene expression studies</a:t>
            </a:r>
          </a:p>
          <a:p>
            <a:pPr lvl="1"/>
            <a:r>
              <a:rPr lang="en-US" sz="2600" dirty="0"/>
              <a:t>Understanding physiological processes</a:t>
            </a:r>
          </a:p>
          <a:p>
            <a:pPr lvl="1"/>
            <a:r>
              <a:rPr lang="en-US" sz="2600" dirty="0"/>
              <a:t>Dissecting signal/response pathways</a:t>
            </a:r>
          </a:p>
          <a:p>
            <a:pPr lvl="1"/>
            <a:r>
              <a:rPr lang="en-US" sz="2600" dirty="0"/>
              <a:t>Understanding disease causation and symptomatology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13633" y="3995445"/>
            <a:ext cx="269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Tmesipteris</a:t>
            </a:r>
            <a:r>
              <a:rPr lang="en-US" i="1" dirty="0"/>
              <a:t> oblanceolate</a:t>
            </a:r>
          </a:p>
          <a:p>
            <a:pPr algn="ctr"/>
            <a:r>
              <a:rPr lang="en-US" i="1" dirty="0"/>
              <a:t>(160 Gb mega-genome)</a:t>
            </a:r>
          </a:p>
        </p:txBody>
      </p:sp>
      <p:pic>
        <p:nvPicPr>
          <p:cNvPr id="1026" name="Picture 2" descr="Biggest genome ever found belongs to ...">
            <a:extLst>
              <a:ext uri="{FF2B5EF4-FFF2-40B4-BE49-F238E27FC236}">
                <a16:creationId xmlns:a16="http://schemas.microsoft.com/office/drawing/2014/main" id="{B390C234-16D7-F314-E1A4-0C30A9A35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3393" y="1600199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96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308" y="274638"/>
            <a:ext cx="6950552" cy="946028"/>
          </a:xfrm>
        </p:spPr>
        <p:txBody>
          <a:bodyPr>
            <a:normAutofit/>
          </a:bodyPr>
          <a:lstStyle/>
          <a:p>
            <a:r>
              <a:rPr lang="en-US" dirty="0" err="1"/>
              <a:t>RNAseq</a:t>
            </a:r>
            <a:r>
              <a:rPr lang="en-US" dirty="0"/>
              <a:t> library production</a:t>
            </a:r>
          </a:p>
        </p:txBody>
      </p:sp>
      <p:pic>
        <p:nvPicPr>
          <p:cNvPr id="6" name="Picture 5" descr="nmeth_1371-F5_jpg_750×762_pixel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838" y="2757077"/>
            <a:ext cx="5010062" cy="346794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7266030" y="6059606"/>
            <a:ext cx="0" cy="3924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61511" y="6384124"/>
            <a:ext cx="297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adaptors and sequence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7A9B4-B9F7-1C41-AEEB-279720D9FE1E}"/>
              </a:ext>
            </a:extLst>
          </p:cNvPr>
          <p:cNvSpPr/>
          <p:nvPr/>
        </p:nvSpPr>
        <p:spPr>
          <a:xfrm>
            <a:off x="3531265" y="2000430"/>
            <a:ext cx="8185354" cy="176981"/>
          </a:xfrm>
          <a:prstGeom prst="rect">
            <a:avLst/>
          </a:prstGeom>
          <a:gradFill flip="none" rotWithShape="1">
            <a:gsLst>
              <a:gs pos="0">
                <a:srgbClr val="0096FF">
                  <a:alpha val="2000"/>
                </a:srgbClr>
              </a:gs>
              <a:gs pos="53000">
                <a:srgbClr val="0432FF"/>
              </a:gs>
              <a:gs pos="100000">
                <a:srgbClr val="0096FF">
                  <a:alpha val="7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EEAF4-AD31-424E-A905-3DD98FEF6417}"/>
              </a:ext>
            </a:extLst>
          </p:cNvPr>
          <p:cNvSpPr txBox="1"/>
          <p:nvPr/>
        </p:nvSpPr>
        <p:spPr>
          <a:xfrm>
            <a:off x="3457524" y="1633737"/>
            <a:ext cx="16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Chromosome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2CB320-4C6B-E64A-948F-9E447AE033CB}"/>
              </a:ext>
            </a:extLst>
          </p:cNvPr>
          <p:cNvGrpSpPr/>
          <p:nvPr/>
        </p:nvGrpSpPr>
        <p:grpSpPr>
          <a:xfrm>
            <a:off x="3516517" y="2310147"/>
            <a:ext cx="7541343" cy="752167"/>
            <a:chOff x="501445" y="2271252"/>
            <a:chExt cx="7541343" cy="7521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3E3F26-EC0B-6542-AD9B-9AAF0A50B7A0}"/>
                </a:ext>
              </a:extLst>
            </p:cNvPr>
            <p:cNvSpPr txBox="1"/>
            <p:nvPr/>
          </p:nvSpPr>
          <p:spPr>
            <a:xfrm>
              <a:off x="501445" y="2359742"/>
              <a:ext cx="1263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expression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386C96-BF6E-4341-9BE6-BD13A2588546}"/>
                </a:ext>
              </a:extLst>
            </p:cNvPr>
            <p:cNvCxnSpPr/>
            <p:nvPr/>
          </p:nvCxnSpPr>
          <p:spPr>
            <a:xfrm>
              <a:off x="1873045" y="2286000"/>
              <a:ext cx="973394" cy="530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EC9917-152D-174F-9608-3C8D87132ED7}"/>
                </a:ext>
              </a:extLst>
            </p:cNvPr>
            <p:cNvCxnSpPr>
              <a:cxnSpLocks/>
            </p:cNvCxnSpPr>
            <p:nvPr/>
          </p:nvCxnSpPr>
          <p:spPr>
            <a:xfrm>
              <a:off x="3569110" y="2271252"/>
              <a:ext cx="299884" cy="5456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285CE0-28D5-A244-8486-4D33253B1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8084" y="2271252"/>
              <a:ext cx="228600" cy="5456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7E0DBD7-0125-EE46-91FC-3306E53E3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1303" y="2300748"/>
              <a:ext cx="1671485" cy="7226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A0CDA7-7B50-3A4B-B9C9-BD3B30003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3381" y="2300748"/>
              <a:ext cx="1032387" cy="678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1311CF3-E896-AF45-BD41-0EA52484F38D}"/>
              </a:ext>
            </a:extLst>
          </p:cNvPr>
          <p:cNvSpPr txBox="1"/>
          <p:nvPr/>
        </p:nvSpPr>
        <p:spPr>
          <a:xfrm>
            <a:off x="4120204" y="2959075"/>
            <a:ext cx="990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rRNA + </a:t>
            </a:r>
          </a:p>
          <a:p>
            <a:r>
              <a:rPr lang="en-US" dirty="0"/>
              <a:t>mRNA +</a:t>
            </a:r>
          </a:p>
          <a:p>
            <a:r>
              <a:rPr lang="en-US" dirty="0"/>
              <a:t>others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42B231-3249-3C4F-A4AC-DA3FAD73B999}"/>
              </a:ext>
            </a:extLst>
          </p:cNvPr>
          <p:cNvSpPr txBox="1"/>
          <p:nvPr/>
        </p:nvSpPr>
        <p:spPr>
          <a:xfrm>
            <a:off x="4090707" y="436017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DC24D4-8759-0C4C-835D-0F68A9DF52F8}"/>
              </a:ext>
            </a:extLst>
          </p:cNvPr>
          <p:cNvSpPr txBox="1"/>
          <p:nvPr/>
        </p:nvSpPr>
        <p:spPr>
          <a:xfrm>
            <a:off x="4223442" y="576126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D494A7-1FFA-62A6-8E65-99758CD80D87}"/>
              </a:ext>
            </a:extLst>
          </p:cNvPr>
          <p:cNvSpPr/>
          <p:nvPr/>
        </p:nvSpPr>
        <p:spPr>
          <a:xfrm>
            <a:off x="7005234" y="3662331"/>
            <a:ext cx="3216883" cy="744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D6A48-69D1-7F38-69C1-F1C61DDE7480}"/>
              </a:ext>
            </a:extLst>
          </p:cNvPr>
          <p:cNvSpPr/>
          <p:nvPr/>
        </p:nvSpPr>
        <p:spPr>
          <a:xfrm>
            <a:off x="4076054" y="4329335"/>
            <a:ext cx="5634786" cy="604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2986B1-FADB-6FA8-813A-7C837B2A8594}"/>
              </a:ext>
            </a:extLst>
          </p:cNvPr>
          <p:cNvGrpSpPr/>
          <p:nvPr/>
        </p:nvGrpSpPr>
        <p:grpSpPr>
          <a:xfrm>
            <a:off x="7185546" y="4920995"/>
            <a:ext cx="2850695" cy="510814"/>
            <a:chOff x="7185546" y="4920995"/>
            <a:chExt cx="2850695" cy="51081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CED2FC9-4063-4BFB-FFFB-C6AB2C57958B}"/>
                </a:ext>
              </a:extLst>
            </p:cNvPr>
            <p:cNvSpPr/>
            <p:nvPr/>
          </p:nvSpPr>
          <p:spPr>
            <a:xfrm>
              <a:off x="7185546" y="4920995"/>
              <a:ext cx="140872" cy="510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9F5F2A4-1B27-766B-2D45-F33C21564DF2}"/>
                </a:ext>
              </a:extLst>
            </p:cNvPr>
            <p:cNvSpPr/>
            <p:nvPr/>
          </p:nvSpPr>
          <p:spPr>
            <a:xfrm>
              <a:off x="7615450" y="5092706"/>
              <a:ext cx="2420791" cy="258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59A821E-C7C4-C108-978A-61E0AA6FF29D}"/>
              </a:ext>
            </a:extLst>
          </p:cNvPr>
          <p:cNvSpPr/>
          <p:nvPr/>
        </p:nvSpPr>
        <p:spPr>
          <a:xfrm>
            <a:off x="5800299" y="5418161"/>
            <a:ext cx="1083767" cy="698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C5EA8B-A615-89F2-7FE4-669059D40B03}"/>
              </a:ext>
            </a:extLst>
          </p:cNvPr>
          <p:cNvSpPr/>
          <p:nvPr/>
        </p:nvSpPr>
        <p:spPr>
          <a:xfrm>
            <a:off x="6967183" y="5431808"/>
            <a:ext cx="1153235" cy="79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1E6E22-E8E4-9F50-C531-47B993831F1E}"/>
              </a:ext>
            </a:extLst>
          </p:cNvPr>
          <p:cNvSpPr/>
          <p:nvPr/>
        </p:nvSpPr>
        <p:spPr>
          <a:xfrm>
            <a:off x="8203536" y="5418161"/>
            <a:ext cx="858578" cy="82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900164-0F5E-588A-58A7-E5DA89A44B79}"/>
              </a:ext>
            </a:extLst>
          </p:cNvPr>
          <p:cNvSpPr/>
          <p:nvPr/>
        </p:nvSpPr>
        <p:spPr>
          <a:xfrm>
            <a:off x="7185546" y="5978924"/>
            <a:ext cx="191069" cy="473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2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30" grpId="0"/>
      <p:bldP spid="31" grpId="0"/>
      <p:bldP spid="3" grpId="0" animBg="1"/>
      <p:bldP spid="4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552" y="274638"/>
            <a:ext cx="6996225" cy="1092892"/>
          </a:xfrm>
        </p:spPr>
        <p:txBody>
          <a:bodyPr>
            <a:normAutofit/>
          </a:bodyPr>
          <a:lstStyle/>
          <a:p>
            <a:r>
              <a:rPr lang="en-US" dirty="0" err="1"/>
              <a:t>RNAseq</a:t>
            </a:r>
            <a:r>
              <a:rPr lang="en-US" dirty="0"/>
              <a:t> data – what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8864" y="1885528"/>
            <a:ext cx="8229600" cy="5177078"/>
          </a:xfrm>
        </p:spPr>
        <p:txBody>
          <a:bodyPr>
            <a:normAutofit/>
          </a:bodyPr>
          <a:lstStyle/>
          <a:p>
            <a:r>
              <a:rPr lang="en-US" dirty="0"/>
              <a:t>No reference genome</a:t>
            </a:r>
          </a:p>
          <a:p>
            <a:pPr lvl="1"/>
            <a:r>
              <a:rPr lang="en-US" i="1" dirty="0"/>
              <a:t>De novo </a:t>
            </a:r>
            <a:r>
              <a:rPr lang="en-US" dirty="0"/>
              <a:t>assembly: </a:t>
            </a:r>
            <a:r>
              <a:rPr lang="en-US" b="1" dirty="0"/>
              <a:t>Trinity, Oasis </a:t>
            </a:r>
            <a:r>
              <a:rPr lang="en-US" dirty="0"/>
              <a:t>(contigs/</a:t>
            </a:r>
            <a:r>
              <a:rPr lang="en-US" dirty="0" err="1"/>
              <a:t>isotigs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Annotation: </a:t>
            </a:r>
            <a:r>
              <a:rPr lang="en-US" b="1" dirty="0"/>
              <a:t>BLAST, BLAST2GO </a:t>
            </a:r>
            <a:r>
              <a:rPr lang="en-US" dirty="0"/>
              <a:t>(functions?)</a:t>
            </a:r>
          </a:p>
          <a:p>
            <a:r>
              <a:rPr lang="en-US" dirty="0"/>
              <a:t>Reference genome available</a:t>
            </a:r>
          </a:p>
          <a:p>
            <a:pPr lvl="1"/>
            <a:r>
              <a:rPr lang="en-US" dirty="0"/>
              <a:t>Map </a:t>
            </a:r>
            <a:r>
              <a:rPr lang="en-US" dirty="0" err="1"/>
              <a:t>RNAseq</a:t>
            </a:r>
            <a:r>
              <a:rPr lang="en-US" dirty="0"/>
              <a:t> reads to reference: </a:t>
            </a:r>
            <a:r>
              <a:rPr lang="en-US" b="1" dirty="0"/>
              <a:t>HISAT2</a:t>
            </a:r>
            <a:r>
              <a:rPr lang="en-US" dirty="0"/>
              <a:t>, </a:t>
            </a:r>
            <a:r>
              <a:rPr lang="en-US" b="1" dirty="0"/>
              <a:t>STAR,</a:t>
            </a:r>
            <a:r>
              <a:rPr lang="en-US" dirty="0"/>
              <a:t> </a:t>
            </a:r>
            <a:r>
              <a:rPr lang="en-US" b="1" dirty="0"/>
              <a:t>Tophat2 </a:t>
            </a:r>
            <a:endParaRPr lang="en-US" dirty="0"/>
          </a:p>
          <a:p>
            <a:pPr lvl="1"/>
            <a:r>
              <a:rPr lang="en-US" dirty="0"/>
              <a:t>Generate a genome annotation</a:t>
            </a:r>
          </a:p>
          <a:p>
            <a:pPr lvl="1"/>
            <a:r>
              <a:rPr lang="en-US" dirty="0"/>
              <a:t>Improve an existing genome annotation: </a:t>
            </a:r>
            <a:r>
              <a:rPr lang="en-US" b="1" dirty="0" err="1"/>
              <a:t>stringtie</a:t>
            </a:r>
            <a:r>
              <a:rPr lang="en-US" dirty="0"/>
              <a:t>, </a:t>
            </a:r>
            <a:r>
              <a:rPr lang="en-US" b="1" dirty="0"/>
              <a:t>cufflinks</a:t>
            </a:r>
          </a:p>
          <a:p>
            <a:pPr lvl="2"/>
            <a:r>
              <a:rPr lang="en-US" dirty="0"/>
              <a:t>Confirm gene predictions, identify novel variants, discover new genes</a:t>
            </a:r>
          </a:p>
          <a:p>
            <a:pPr lvl="1"/>
            <a:r>
              <a:rPr lang="en-US" dirty="0"/>
              <a:t>Compare gene expression levels: </a:t>
            </a:r>
            <a:r>
              <a:rPr lang="en-US" b="1" dirty="0"/>
              <a:t>Ballgown, </a:t>
            </a:r>
            <a:r>
              <a:rPr lang="en-US" b="1" dirty="0" err="1"/>
              <a:t>cuffdiff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248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288" y="274638"/>
            <a:ext cx="7219796" cy="1344418"/>
          </a:xfrm>
        </p:spPr>
        <p:txBody>
          <a:bodyPr>
            <a:normAutofit/>
          </a:bodyPr>
          <a:lstStyle/>
          <a:p>
            <a:r>
              <a:rPr lang="en-US" dirty="0"/>
              <a:t>Reference-based assembly vs.</a:t>
            </a:r>
            <a:br>
              <a:rPr lang="en-US" dirty="0"/>
            </a:br>
            <a:r>
              <a:rPr lang="en-US" dirty="0"/>
              <a:t>de novo assembly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6128" y="6482726"/>
            <a:ext cx="721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www.nature.com</a:t>
            </a:r>
            <a:r>
              <a:rPr lang="en-US" dirty="0"/>
              <a:t>/</a:t>
            </a:r>
            <a:r>
              <a:rPr lang="en-US" dirty="0" err="1"/>
              <a:t>nbt</a:t>
            </a:r>
            <a:r>
              <a:rPr lang="en-US" dirty="0"/>
              <a:t>/journal/v28/n5/images/nbt0510-421-F1.gif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12" y="1732354"/>
            <a:ext cx="6274362" cy="47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6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338816"/>
            <a:ext cx="7315200" cy="863048"/>
          </a:xfrm>
        </p:spPr>
        <p:txBody>
          <a:bodyPr>
            <a:normAutofit fontScale="90000"/>
          </a:bodyPr>
          <a:lstStyle/>
          <a:p>
            <a:r>
              <a:rPr lang="en-US" dirty="0"/>
              <a:t>BLAST – a common alignment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479" y="2004238"/>
            <a:ext cx="8516467" cy="4525963"/>
          </a:xfrm>
        </p:spPr>
        <p:txBody>
          <a:bodyPr>
            <a:normAutofit/>
          </a:bodyPr>
          <a:lstStyle/>
          <a:p>
            <a:r>
              <a:rPr lang="en-US" dirty="0"/>
              <a:t>TOO SLOW ! (designed for accurate alignment of </a:t>
            </a:r>
            <a:r>
              <a:rPr lang="en-US" u="sng" dirty="0"/>
              <a:t>long</a:t>
            </a:r>
            <a:r>
              <a:rPr lang="en-US" dirty="0"/>
              <a:t> sequences, with accompanying statistics)</a:t>
            </a:r>
          </a:p>
          <a:p>
            <a:r>
              <a:rPr lang="en-US" dirty="0"/>
              <a:t>Different alignment algorithms are necessary</a:t>
            </a:r>
          </a:p>
          <a:p>
            <a:r>
              <a:rPr lang="en-US" dirty="0"/>
              <a:t>Burrows Wheeler Alignment</a:t>
            </a:r>
          </a:p>
          <a:p>
            <a:pPr lvl="1"/>
            <a:r>
              <a:rPr lang="en-US" dirty="0"/>
              <a:t>Genome sequence is transformed to produce an index that allows fast lookup (Burrows Wheeler Transformation)</a:t>
            </a:r>
          </a:p>
          <a:p>
            <a:pPr lvl="1"/>
            <a:r>
              <a:rPr lang="en-US" dirty="0"/>
              <a:t>Individual sequence reads are searched against this index</a:t>
            </a:r>
          </a:p>
          <a:p>
            <a:r>
              <a:rPr lang="en-US" dirty="0"/>
              <a:t>HISAT2/STAR/Tophat2</a:t>
            </a: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729" y="2037762"/>
            <a:ext cx="7986054" cy="4182187"/>
          </a:xfrm>
        </p:spPr>
        <p:txBody>
          <a:bodyPr>
            <a:normAutofit/>
          </a:bodyPr>
          <a:lstStyle/>
          <a:p>
            <a:r>
              <a:rPr lang="en-US" dirty="0"/>
              <a:t>Start at the first base of sequence read</a:t>
            </a:r>
          </a:p>
          <a:p>
            <a:r>
              <a:rPr lang="en-US" dirty="0"/>
              <a:t>Find Maximal </a:t>
            </a:r>
            <a:r>
              <a:rPr lang="en-US" dirty="0" err="1"/>
              <a:t>Mappable</a:t>
            </a:r>
            <a:r>
              <a:rPr lang="en-US" dirty="0"/>
              <a:t> Prefix (MMP)</a:t>
            </a:r>
          </a:p>
          <a:p>
            <a:r>
              <a:rPr lang="en-US" dirty="0"/>
              <a:t>Repeat process using unmapped portion of read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 aligner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Gapped alignments</a:t>
            </a:r>
          </a:p>
        </p:txBody>
      </p:sp>
      <p:pic>
        <p:nvPicPr>
          <p:cNvPr id="5" name="Picture 4" descr="STAR__ultrafast_universal_RNA-seq_alig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380" y="3967702"/>
            <a:ext cx="3886200" cy="160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12550" y="4895663"/>
            <a:ext cx="608031" cy="58676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44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191117"/>
            <a:ext cx="7315200" cy="793115"/>
          </a:xfrm>
        </p:spPr>
        <p:txBody>
          <a:bodyPr>
            <a:normAutofit fontScale="90000"/>
          </a:bodyPr>
          <a:lstStyle/>
          <a:p>
            <a:r>
              <a:rPr lang="en-US" dirty="0"/>
              <a:t>Storing alignment information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880" y="1337906"/>
            <a:ext cx="10515600" cy="4182187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sam</a:t>
            </a:r>
            <a:r>
              <a:rPr lang="en-US" dirty="0"/>
              <a:t> (sequence alignment/map)</a:t>
            </a:r>
          </a:p>
          <a:p>
            <a:r>
              <a:rPr lang="en-US" dirty="0"/>
              <a:t>.bam (binary alignment/map)</a:t>
            </a:r>
          </a:p>
          <a:p>
            <a:pPr lvl="1"/>
            <a:r>
              <a:rPr lang="en-US" dirty="0"/>
              <a:t>HISAT2, STAR, Tophat2, bowtie, (blast)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472" y="4613364"/>
            <a:ext cx="11336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389438" algn="l"/>
                <a:tab pos="4970463" algn="l"/>
                <a:tab pos="6567488" algn="l"/>
                <a:tab pos="7083425" algn="l"/>
                <a:tab pos="7597775" algn="l"/>
                <a:tab pos="8342313" algn="l"/>
                <a:tab pos="8910638" algn="l"/>
                <a:tab pos="9424988" algn="l"/>
              </a:tabLst>
            </a:pPr>
            <a:r>
              <a:rPr lang="en-US" sz="1200" dirty="0">
                <a:latin typeface="Courier New"/>
                <a:cs typeface="Courier New"/>
              </a:rPr>
              <a:t>M01478:116:000000000-AB84U:1:2101:18669:27082	409	Chromosome_8.1	36	0	148M	*	0	0	TGTGGAAGTCG</a:t>
            </a:r>
          </a:p>
          <a:p>
            <a:pPr>
              <a:tabLst>
                <a:tab pos="4389438" algn="l"/>
                <a:tab pos="4970463" algn="l"/>
                <a:tab pos="6567488" algn="l"/>
                <a:tab pos="7083425" algn="l"/>
                <a:tab pos="7597775" algn="l"/>
                <a:tab pos="8342313" algn="l"/>
                <a:tab pos="8910638" algn="l"/>
                <a:tab pos="9424988" algn="l"/>
              </a:tabLst>
            </a:pPr>
            <a:r>
              <a:rPr lang="en-US" sz="1200" dirty="0">
                <a:latin typeface="Courier New"/>
                <a:cs typeface="Courier New"/>
              </a:rPr>
              <a:t>TCAAGGGCTGTCGCTGAATTCTTGAAGTTTTCAGCCGGGTACCACGTGTCGTCTGGATCACATCCTTGCCATGCGACCTGGTATTGCAATGTCTTACTCCGGCCAAATAATCGGGACGCT</a:t>
            </a:r>
          </a:p>
          <a:p>
            <a:r>
              <a:rPr lang="en-US" sz="1200" dirty="0">
                <a:latin typeface="Courier New"/>
                <a:cs typeface="Courier New"/>
              </a:rPr>
              <a:t>AAAACTTTATCGACCAC	HHHHHGGGGGHHHGHGHHF@BBDHHHHHHHHHGHG3HGHHGHGECFDHHHHHEHHGGGGGGGHHHHHHHHHHHHGGHGHHGGGGGGFGHHHFHEHHGGHH</a:t>
            </a:r>
          </a:p>
          <a:p>
            <a:pPr>
              <a:tabLst>
                <a:tab pos="107950" algn="l"/>
                <a:tab pos="1597025" algn="l"/>
                <a:tab pos="2736850" algn="l"/>
                <a:tab pos="3709988" algn="l"/>
                <a:tab pos="4684713" algn="l"/>
                <a:tab pos="5308600" algn="l"/>
                <a:tab pos="6053138" algn="l"/>
                <a:tab pos="7367588" algn="l"/>
              </a:tabLst>
            </a:pPr>
            <a:r>
              <a:rPr lang="en-US" sz="1200" dirty="0">
                <a:latin typeface="Courier New"/>
                <a:cs typeface="Courier New"/>
              </a:rPr>
              <a:t>HHHHHHGGGGGGHHHHHHGGGGGGEEFGGGGGGGFGFAABCBFBBAAA	AS:i:0	XN:i:0	XM:i:0	XO:i:0	X	G:i:0	NM:i:0	MD:Z:4GC143	YT:Z:UU	NH:i:11	CC:Z:Chromosome_8.2	CP:i:6379007	HI:i:0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EFDCA-FAFA-ABFA-3AF8-8F521DC3C6AE}"/>
              </a:ext>
            </a:extLst>
          </p:cNvPr>
          <p:cNvSpPr txBox="1"/>
          <p:nvPr/>
        </p:nvSpPr>
        <p:spPr>
          <a:xfrm>
            <a:off x="515955" y="3981210"/>
            <a:ext cx="7207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Single .</a:t>
            </a:r>
            <a:r>
              <a:rPr lang="en-US" sz="2800" dirty="0" err="1"/>
              <a:t>sam</a:t>
            </a:r>
            <a:r>
              <a:rPr lang="en-US" sz="2800" dirty="0"/>
              <a:t> file entry:</a:t>
            </a:r>
          </a:p>
        </p:txBody>
      </p:sp>
    </p:spTree>
    <p:extLst>
      <p:ext uri="{BB962C8B-B14F-4D97-AF65-F5344CB8AC3E}">
        <p14:creationId xmlns:p14="http://schemas.microsoft.com/office/powerpoint/2010/main" val="868674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ule1_Unix" id="{B97A8DFC-3B5B-CF40-A248-4D40295A317E}" vid="{1E468086-C5C6-4940-AA7B-9FFADE1631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1468</TotalTime>
  <Words>2121</Words>
  <Application>Microsoft Macintosh PowerPoint</Application>
  <PresentationFormat>Widescreen</PresentationFormat>
  <Paragraphs>233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Courier New</vt:lpstr>
      <vt:lpstr>Wingdings</vt:lpstr>
      <vt:lpstr>Office Theme</vt:lpstr>
      <vt:lpstr>RNAseq/Variant Calling</vt:lpstr>
      <vt:lpstr>Key concepts</vt:lpstr>
      <vt:lpstr>RNAseq</vt:lpstr>
      <vt:lpstr>RNAseq library production</vt:lpstr>
      <vt:lpstr>RNAseq data – what next?</vt:lpstr>
      <vt:lpstr>Reference-based assembly vs. de novo assembly</vt:lpstr>
      <vt:lpstr>BLAST – a common alignment tool</vt:lpstr>
      <vt:lpstr>Gapped alignments</vt:lpstr>
      <vt:lpstr>Storing alignment information </vt:lpstr>
      <vt:lpstr>.sam fields</vt:lpstr>
      <vt:lpstr>.sam (bitwise) flags</vt:lpstr>
      <vt:lpstr>.sam flag decoded</vt:lpstr>
      <vt:lpstr>Concise Idiosyncratic Gapped Alignment Report (CIGAR)</vt:lpstr>
      <vt:lpstr>Today’s Goal</vt:lpstr>
      <vt:lpstr>Datasets</vt:lpstr>
      <vt:lpstr>PowerPoint Presentation</vt:lpstr>
      <vt:lpstr>Module 6</vt:lpstr>
      <vt:lpstr>Collate transcript alignment info</vt:lpstr>
      <vt:lpstr>Comparing transcript abundance</vt:lpstr>
      <vt:lpstr>Module 7</vt:lpstr>
      <vt:lpstr>.sam/.bam File Format</vt:lpstr>
      <vt:lpstr>Understanding VCF Files</vt:lpstr>
      <vt:lpstr>Schema for Today’s Activities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Farman, Mark L.</dc:creator>
  <cp:lastModifiedBy>Farman, Mark L.</cp:lastModifiedBy>
  <cp:revision>23</cp:revision>
  <dcterms:created xsi:type="dcterms:W3CDTF">2024-07-24T23:28:37Z</dcterms:created>
  <dcterms:modified xsi:type="dcterms:W3CDTF">2025-07-17T11:55:32Z</dcterms:modified>
</cp:coreProperties>
</file>